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64" d="100"/>
          <a:sy n="164" d="100"/>
        </p:scale>
        <p:origin x="-114" y="-1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00B0F0"/>
              </a:solidFill>
            </c:spPr>
          </c:dPt>
          <c:dPt>
            <c:idx val="1"/>
            <c:invertIfNegative val="0"/>
            <c:bubble3D val="0"/>
            <c:spPr>
              <a:solidFill>
                <a:srgbClr val="FF0000"/>
              </a:solidFill>
            </c:spPr>
          </c:dPt>
          <c:dPt>
            <c:idx val="2"/>
            <c:invertIfNegative val="0"/>
            <c:bubble3D val="0"/>
            <c:spPr>
              <a:solidFill>
                <a:srgbClr val="92D050"/>
              </a:solidFill>
            </c:spPr>
          </c:dPt>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Guatemala</c:v>
                </c:pt>
                <c:pt idx="1">
                  <c:v>Central America</c:v>
                </c:pt>
                <c:pt idx="2">
                  <c:v>World</c:v>
                </c:pt>
              </c:strCache>
            </c:strRef>
          </c:cat>
          <c:val>
            <c:numRef>
              <c:f>Sheet1!$B$2:$B$4</c:f>
              <c:numCache>
                <c:formatCode>General</c:formatCode>
                <c:ptCount val="3"/>
                <c:pt idx="0">
                  <c:v>14.1</c:v>
                </c:pt>
                <c:pt idx="1">
                  <c:v>22.8</c:v>
                </c:pt>
                <c:pt idx="2">
                  <c:v>33.799999999999997</c:v>
                </c:pt>
              </c:numCache>
            </c:numRef>
          </c:val>
        </c:ser>
        <c:dLbls>
          <c:showLegendKey val="0"/>
          <c:showVal val="0"/>
          <c:showCatName val="0"/>
          <c:showSerName val="0"/>
          <c:showPercent val="0"/>
          <c:showBubbleSize val="0"/>
        </c:dLbls>
        <c:gapWidth val="51"/>
        <c:axId val="127469440"/>
        <c:axId val="135557888"/>
      </c:barChart>
      <c:catAx>
        <c:axId val="127469440"/>
        <c:scaling>
          <c:orientation val="minMax"/>
        </c:scaling>
        <c:delete val="0"/>
        <c:axPos val="b"/>
        <c:numFmt formatCode="General" sourceLinked="0"/>
        <c:majorTickMark val="out"/>
        <c:minorTickMark val="none"/>
        <c:tickLblPos val="nextTo"/>
        <c:txPr>
          <a:bodyPr/>
          <a:lstStyle/>
          <a:p>
            <a:pPr>
              <a:defRPr b="1"/>
            </a:pPr>
            <a:endParaRPr lang="en-US"/>
          </a:p>
        </c:txPr>
        <c:crossAx val="135557888"/>
        <c:crosses val="autoZero"/>
        <c:auto val="1"/>
        <c:lblAlgn val="ctr"/>
        <c:lblOffset val="100"/>
        <c:noMultiLvlLbl val="0"/>
      </c:catAx>
      <c:valAx>
        <c:axId val="135557888"/>
        <c:scaling>
          <c:orientation val="minMax"/>
        </c:scaling>
        <c:delete val="1"/>
        <c:axPos val="l"/>
        <c:numFmt formatCode="General" sourceLinked="1"/>
        <c:majorTickMark val="out"/>
        <c:minorTickMark val="none"/>
        <c:tickLblPos val="nextTo"/>
        <c:crossAx val="1274694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00B0F0"/>
              </a:solidFill>
            </c:spPr>
          </c:dPt>
          <c:dPt>
            <c:idx val="1"/>
            <c:invertIfNegative val="0"/>
            <c:bubble3D val="0"/>
            <c:spPr>
              <a:solidFill>
                <a:srgbClr val="FF0000"/>
              </a:solidFill>
            </c:spPr>
          </c:dPt>
          <c:dPt>
            <c:idx val="2"/>
            <c:invertIfNegative val="0"/>
            <c:bubble3D val="0"/>
            <c:spPr>
              <a:solidFill>
                <a:srgbClr val="92D050"/>
              </a:solidFill>
            </c:spPr>
          </c:dPt>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Guatemala</c:v>
                </c:pt>
                <c:pt idx="1">
                  <c:v>Central America</c:v>
                </c:pt>
                <c:pt idx="2">
                  <c:v>World</c:v>
                </c:pt>
              </c:strCache>
            </c:strRef>
          </c:cat>
          <c:val>
            <c:numRef>
              <c:f>Sheet1!$B$2:$B$4</c:f>
              <c:numCache>
                <c:formatCode>General</c:formatCode>
                <c:ptCount val="3"/>
                <c:pt idx="0">
                  <c:v>11.5</c:v>
                </c:pt>
                <c:pt idx="1">
                  <c:v>19.8</c:v>
                </c:pt>
                <c:pt idx="2">
                  <c:v>31.6</c:v>
                </c:pt>
              </c:numCache>
            </c:numRef>
          </c:val>
        </c:ser>
        <c:dLbls>
          <c:showLegendKey val="0"/>
          <c:showVal val="0"/>
          <c:showCatName val="0"/>
          <c:showSerName val="0"/>
          <c:showPercent val="0"/>
          <c:showBubbleSize val="0"/>
        </c:dLbls>
        <c:gapWidth val="51"/>
        <c:axId val="197547520"/>
        <c:axId val="197549056"/>
      </c:barChart>
      <c:catAx>
        <c:axId val="197547520"/>
        <c:scaling>
          <c:orientation val="minMax"/>
        </c:scaling>
        <c:delete val="0"/>
        <c:axPos val="b"/>
        <c:numFmt formatCode="General" sourceLinked="0"/>
        <c:majorTickMark val="out"/>
        <c:minorTickMark val="none"/>
        <c:tickLblPos val="nextTo"/>
        <c:txPr>
          <a:bodyPr/>
          <a:lstStyle/>
          <a:p>
            <a:pPr>
              <a:defRPr b="1"/>
            </a:pPr>
            <a:endParaRPr lang="en-US"/>
          </a:p>
        </c:txPr>
        <c:crossAx val="197549056"/>
        <c:crosses val="autoZero"/>
        <c:auto val="1"/>
        <c:lblAlgn val="ctr"/>
        <c:lblOffset val="100"/>
        <c:noMultiLvlLbl val="0"/>
      </c:catAx>
      <c:valAx>
        <c:axId val="197549056"/>
        <c:scaling>
          <c:orientation val="minMax"/>
        </c:scaling>
        <c:delete val="1"/>
        <c:axPos val="l"/>
        <c:numFmt formatCode="General" sourceLinked="1"/>
        <c:majorTickMark val="out"/>
        <c:minorTickMark val="none"/>
        <c:tickLblPos val="nextTo"/>
        <c:crossAx val="1975475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95429217929646"/>
          <c:h val="0.84552261849621735"/>
        </c:manualLayout>
      </c:layout>
      <c:barChart>
        <c:barDir val="col"/>
        <c:grouping val="clustered"/>
        <c:varyColors val="0"/>
        <c:ser>
          <c:idx val="0"/>
          <c:order val="0"/>
          <c:tx>
            <c:strRef>
              <c:f>Sheet1!$B$1</c:f>
              <c:strCache>
                <c:ptCount val="1"/>
                <c:pt idx="0">
                  <c:v>Rate</c:v>
                </c:pt>
              </c:strCache>
            </c:strRef>
          </c:tx>
          <c:invertIfNegative val="0"/>
          <c:dPt>
            <c:idx val="0"/>
            <c:invertIfNegative val="0"/>
            <c:bubble3D val="0"/>
            <c:spPr>
              <a:solidFill>
                <a:schemeClr val="tx1"/>
              </a:solidFill>
              <a:ln>
                <a:noFill/>
              </a:ln>
            </c:spPr>
          </c:dPt>
          <c:dPt>
            <c:idx val="1"/>
            <c:invertIfNegative val="0"/>
            <c:bubble3D val="0"/>
            <c:spPr>
              <a:solidFill>
                <a:srgbClr val="00B0F0"/>
              </a:solidFill>
              <a:ln>
                <a:noFill/>
              </a:ln>
            </c:spPr>
          </c:dPt>
          <c:dPt>
            <c:idx val="2"/>
            <c:invertIfNegative val="0"/>
            <c:bubble3D val="0"/>
            <c:spPr>
              <a:solidFill>
                <a:srgbClr val="00B0F0"/>
              </a:solidFill>
              <a:ln>
                <a:noFill/>
              </a:ln>
            </c:spPr>
          </c:dPt>
          <c:dPt>
            <c:idx val="3"/>
            <c:invertIfNegative val="0"/>
            <c:bubble3D val="0"/>
            <c:spPr>
              <a:solidFill>
                <a:srgbClr val="00B0F0"/>
              </a:solidFill>
              <a:ln>
                <a:noFill/>
              </a:ln>
            </c:spPr>
          </c:dPt>
          <c:dPt>
            <c:idx val="4"/>
            <c:invertIfNegative val="0"/>
            <c:bubble3D val="0"/>
            <c:spPr>
              <a:solidFill>
                <a:srgbClr val="00B050"/>
              </a:solidFill>
              <a:ln>
                <a:noFill/>
              </a:ln>
            </c:spPr>
          </c:dPt>
          <c:dPt>
            <c:idx val="5"/>
            <c:invertIfNegative val="0"/>
            <c:bubble3D val="0"/>
            <c:spPr>
              <a:solidFill>
                <a:srgbClr val="00B050"/>
              </a:solidFill>
              <a:ln>
                <a:noFill/>
              </a:ln>
            </c:spPr>
          </c:dPt>
          <c:dLbls>
            <c:spPr>
              <a:noFill/>
              <a:ln>
                <a:noFill/>
              </a:ln>
              <a:effectLst/>
            </c:spPr>
            <c:txPr>
              <a:bodyPr wrap="square" lIns="38100" tIns="19050" rIns="38100" bIns="19050" anchor="ctr">
                <a:spAutoFit/>
              </a:bodyPr>
              <a:lstStyle/>
              <a:p>
                <a:pPr>
                  <a:defRPr sz="2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errBars>
            <c:errBarType val="both"/>
            <c:errValType val="cust"/>
            <c:noEndCap val="0"/>
            <c:plus>
              <c:numRef>
                <c:f>Sheet1!$C$2:$C$7</c:f>
                <c:numCache>
                  <c:formatCode>General</c:formatCode>
                  <c:ptCount val="6"/>
                  <c:pt idx="0">
                    <c:v>-3.4104000000000001E-3</c:v>
                  </c:pt>
                  <c:pt idx="1">
                    <c:v>-5.8799999999999998E-3</c:v>
                  </c:pt>
                  <c:pt idx="2">
                    <c:v>-5.2919999999999998E-3</c:v>
                  </c:pt>
                  <c:pt idx="3">
                    <c:v>-5.8799999999999998E-3</c:v>
                  </c:pt>
                  <c:pt idx="4">
                    <c:v>-5.8799999999999998E-3</c:v>
                  </c:pt>
                  <c:pt idx="5">
                    <c:v>-4.8999999999999998E-3</c:v>
                  </c:pt>
                </c:numCache>
              </c:numRef>
            </c:plus>
            <c:minus>
              <c:numRef>
                <c:f>Sheet1!$C$2:$C$7</c:f>
                <c:numCache>
                  <c:formatCode>General</c:formatCode>
                  <c:ptCount val="6"/>
                  <c:pt idx="0">
                    <c:v>-3.4104000000000001E-3</c:v>
                  </c:pt>
                  <c:pt idx="1">
                    <c:v>-5.8799999999999998E-3</c:v>
                  </c:pt>
                  <c:pt idx="2">
                    <c:v>-5.2919999999999998E-3</c:v>
                  </c:pt>
                  <c:pt idx="3">
                    <c:v>-5.8799999999999998E-3</c:v>
                  </c:pt>
                  <c:pt idx="4">
                    <c:v>-5.8799999999999998E-3</c:v>
                  </c:pt>
                  <c:pt idx="5">
                    <c:v>-4.8999999999999998E-3</c:v>
                  </c:pt>
                </c:numCache>
              </c:numRef>
            </c:minus>
            <c:spPr>
              <a:ln>
                <a:solidFill>
                  <a:schemeClr val="tx1">
                    <a:lumMod val="65000"/>
                    <a:lumOff val="35000"/>
                  </a:schemeClr>
                </a:solidFill>
              </a:ln>
            </c:spPr>
          </c:errBars>
          <c:cat>
            <c:strRef>
              <c:f>Sheet1!$A$2:$A$7</c:f>
              <c:strCache>
                <c:ptCount val="6"/>
                <c:pt idx="0">
                  <c:v>Control</c:v>
                </c:pt>
                <c:pt idx="1">
                  <c:v>Original Letter</c:v>
                </c:pt>
                <c:pt idx="2">
                  <c:v>Behavioral Design</c:v>
                </c:pt>
                <c:pt idx="3">
                  <c:v>National Pride</c:v>
                </c:pt>
                <c:pt idx="4">
                  <c:v>Social Norm</c:v>
                </c:pt>
                <c:pt idx="5">
                  <c:v>Deliberate Choice</c:v>
                </c:pt>
              </c:strCache>
            </c:strRef>
          </c:cat>
          <c:val>
            <c:numRef>
              <c:f>Sheet1!$B$2:$B$7</c:f>
              <c:numCache>
                <c:formatCode>0.0%</c:formatCode>
                <c:ptCount val="6"/>
                <c:pt idx="0">
                  <c:v>3.9E-2</c:v>
                </c:pt>
                <c:pt idx="1">
                  <c:v>4.2999999999999997E-2</c:v>
                </c:pt>
                <c:pt idx="2">
                  <c:v>4.3999999999999997E-2</c:v>
                </c:pt>
                <c:pt idx="3">
                  <c:v>0.05</c:v>
                </c:pt>
                <c:pt idx="4">
                  <c:v>5.6000000000000001E-2</c:v>
                </c:pt>
                <c:pt idx="5">
                  <c:v>5.3999999999999999E-2</c:v>
                </c:pt>
              </c:numCache>
            </c:numRef>
          </c:val>
        </c:ser>
        <c:dLbls>
          <c:dLblPos val="ctr"/>
          <c:showLegendKey val="0"/>
          <c:showVal val="1"/>
          <c:showCatName val="0"/>
          <c:showSerName val="0"/>
          <c:showPercent val="0"/>
          <c:showBubbleSize val="0"/>
        </c:dLbls>
        <c:gapWidth val="50"/>
        <c:axId val="23776256"/>
        <c:axId val="29563136"/>
      </c:barChart>
      <c:catAx>
        <c:axId val="23776256"/>
        <c:scaling>
          <c:orientation val="minMax"/>
        </c:scaling>
        <c:delete val="0"/>
        <c:axPos val="b"/>
        <c:numFmt formatCode="General" sourceLinked="0"/>
        <c:majorTickMark val="out"/>
        <c:minorTickMark val="none"/>
        <c:tickLblPos val="nextTo"/>
        <c:spPr>
          <a:ln>
            <a:noFill/>
          </a:ln>
        </c:spPr>
        <c:txPr>
          <a:bodyPr/>
          <a:lstStyle/>
          <a:p>
            <a:pPr>
              <a:defRPr sz="2000" b="1"/>
            </a:pPr>
            <a:endParaRPr lang="en-US"/>
          </a:p>
        </c:txPr>
        <c:crossAx val="29563136"/>
        <c:crosses val="autoZero"/>
        <c:auto val="1"/>
        <c:lblAlgn val="ctr"/>
        <c:lblOffset val="100"/>
        <c:noMultiLvlLbl val="0"/>
      </c:catAx>
      <c:valAx>
        <c:axId val="29563136"/>
        <c:scaling>
          <c:orientation val="minMax"/>
          <c:max val="6.3000000000000014E-2"/>
          <c:min val="2.0000000000000004E-2"/>
        </c:scaling>
        <c:delete val="1"/>
        <c:axPos val="l"/>
        <c:numFmt formatCode="0.0%" sourceLinked="1"/>
        <c:majorTickMark val="out"/>
        <c:minorTickMark val="none"/>
        <c:tickLblPos val="nextTo"/>
        <c:crossAx val="23776256"/>
        <c:crosses val="autoZero"/>
        <c:crossBetween val="between"/>
      </c:valAx>
      <c:spPr>
        <a:noFill/>
        <a:ln w="25400">
          <a:noFill/>
        </a:ln>
      </c:spPr>
    </c:plotArea>
    <c:plotVisOnly val="1"/>
    <c:dispBlanksAs val="gap"/>
    <c:showDLblsOverMax val="0"/>
  </c:chart>
  <c:spPr>
    <a:ln>
      <a:noFill/>
    </a:ln>
  </c:spPr>
  <c:txPr>
    <a:bodyPr/>
    <a:lstStyle/>
    <a:p>
      <a:pPr>
        <a:defRPr>
          <a:ln>
            <a:noFill/>
          </a:l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297680821772741E-2"/>
          <c:y val="0.10020655291062483"/>
          <c:w val="0.955620421145562"/>
          <c:h val="0.67669966494950851"/>
        </c:manualLayout>
      </c:layout>
      <c:barChart>
        <c:barDir val="col"/>
        <c:grouping val="clustered"/>
        <c:varyColors val="0"/>
        <c:ser>
          <c:idx val="0"/>
          <c:order val="0"/>
          <c:tx>
            <c:strRef>
              <c:f>Sheet1!$B$1</c:f>
              <c:strCache>
                <c:ptCount val="1"/>
                <c:pt idx="0">
                  <c:v>Received Letter</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Sheet1!$D$2:$D$6</c:f>
                <c:numCache>
                  <c:formatCode>General</c:formatCode>
                  <c:ptCount val="5"/>
                  <c:pt idx="0">
                    <c:v>7.8399999999999997E-3</c:v>
                  </c:pt>
                  <c:pt idx="1">
                    <c:v>7.8399999999999997E-3</c:v>
                  </c:pt>
                  <c:pt idx="2">
                    <c:v>7.8399999999999997E-3</c:v>
                  </c:pt>
                  <c:pt idx="3">
                    <c:v>7.8399999999999997E-3</c:v>
                  </c:pt>
                  <c:pt idx="4">
                    <c:v>7.8399999999999997E-3</c:v>
                  </c:pt>
                </c:numCache>
              </c:numRef>
            </c:plus>
            <c:minus>
              <c:numRef>
                <c:f>Sheet1!$D$2:$D$6</c:f>
                <c:numCache>
                  <c:formatCode>General</c:formatCode>
                  <c:ptCount val="5"/>
                  <c:pt idx="0">
                    <c:v>7.8399999999999997E-3</c:v>
                  </c:pt>
                  <c:pt idx="1">
                    <c:v>7.8399999999999997E-3</c:v>
                  </c:pt>
                  <c:pt idx="2">
                    <c:v>7.8399999999999997E-3</c:v>
                  </c:pt>
                  <c:pt idx="3">
                    <c:v>7.8399999999999997E-3</c:v>
                  </c:pt>
                  <c:pt idx="4">
                    <c:v>7.8399999999999997E-3</c:v>
                  </c:pt>
                </c:numCache>
              </c:numRef>
            </c:minus>
            <c:spPr>
              <a:noFill/>
              <a:ln w="9525" cap="flat" cmpd="sng" algn="ctr">
                <a:solidFill>
                  <a:schemeClr val="tx1">
                    <a:lumMod val="65000"/>
                    <a:lumOff val="35000"/>
                  </a:schemeClr>
                </a:solidFill>
                <a:round/>
              </a:ln>
              <a:effectLst/>
            </c:spPr>
          </c:errBars>
          <c:cat>
            <c:strRef>
              <c:f>Sheet1!$A$2:$A$6</c:f>
              <c:strCache>
                <c:ptCount val="5"/>
                <c:pt idx="0">
                  <c:v>Original Letter</c:v>
                </c:pt>
                <c:pt idx="1">
                  <c:v>Behavioral Design</c:v>
                </c:pt>
                <c:pt idx="2">
                  <c:v>Social Norm</c:v>
                </c:pt>
                <c:pt idx="3">
                  <c:v>Deliberate Choice</c:v>
                </c:pt>
                <c:pt idx="4">
                  <c:v>National Pride</c:v>
                </c:pt>
              </c:strCache>
            </c:strRef>
          </c:cat>
          <c:val>
            <c:numRef>
              <c:f>Sheet1!$B$2:$B$6</c:f>
              <c:numCache>
                <c:formatCode>0.0%</c:formatCode>
                <c:ptCount val="5"/>
                <c:pt idx="0">
                  <c:v>5.1000000000000004E-2</c:v>
                </c:pt>
                <c:pt idx="1">
                  <c:v>5.1999999999999998E-2</c:v>
                </c:pt>
                <c:pt idx="2">
                  <c:v>6.5000000000000002E-2</c:v>
                </c:pt>
                <c:pt idx="3">
                  <c:v>6.0999999999999999E-2</c:v>
                </c:pt>
                <c:pt idx="4">
                  <c:v>5.7999999999999996E-2</c:v>
                </c:pt>
              </c:numCache>
            </c:numRef>
          </c:val>
        </c:ser>
        <c:ser>
          <c:idx val="1"/>
          <c:order val="1"/>
          <c:tx>
            <c:strRef>
              <c:f>Sheet1!$C$1</c:f>
              <c:strCache>
                <c:ptCount val="1"/>
                <c:pt idx="0">
                  <c:v>Did Not Receive</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Sheet1!$E$2:$E$6</c:f>
                <c:numCache>
                  <c:formatCode>General</c:formatCode>
                  <c:ptCount val="5"/>
                  <c:pt idx="0">
                    <c:v>9.7999999999999997E-3</c:v>
                  </c:pt>
                  <c:pt idx="1">
                    <c:v>9.7999999999999997E-3</c:v>
                  </c:pt>
                  <c:pt idx="2">
                    <c:v>9.7999999999999997E-3</c:v>
                  </c:pt>
                  <c:pt idx="3">
                    <c:v>9.7999999999999997E-3</c:v>
                  </c:pt>
                  <c:pt idx="4">
                    <c:v>9.7999999999999997E-3</c:v>
                  </c:pt>
                </c:numCache>
              </c:numRef>
            </c:plus>
            <c:minus>
              <c:numRef>
                <c:f>Sheet1!$E$2:$E$6</c:f>
                <c:numCache>
                  <c:formatCode>General</c:formatCode>
                  <c:ptCount val="5"/>
                  <c:pt idx="0">
                    <c:v>9.7999999999999997E-3</c:v>
                  </c:pt>
                  <c:pt idx="1">
                    <c:v>9.7999999999999997E-3</c:v>
                  </c:pt>
                  <c:pt idx="2">
                    <c:v>9.7999999999999997E-3</c:v>
                  </c:pt>
                  <c:pt idx="3">
                    <c:v>9.7999999999999997E-3</c:v>
                  </c:pt>
                  <c:pt idx="4">
                    <c:v>9.7999999999999997E-3</c:v>
                  </c:pt>
                </c:numCache>
              </c:numRef>
            </c:minus>
            <c:spPr>
              <a:noFill/>
              <a:ln w="9525" cap="flat" cmpd="sng" algn="ctr">
                <a:solidFill>
                  <a:schemeClr val="tx1">
                    <a:lumMod val="65000"/>
                    <a:lumOff val="35000"/>
                  </a:schemeClr>
                </a:solidFill>
                <a:round/>
              </a:ln>
              <a:effectLst/>
            </c:spPr>
          </c:errBars>
          <c:cat>
            <c:strRef>
              <c:f>Sheet1!$A$2:$A$6</c:f>
              <c:strCache>
                <c:ptCount val="5"/>
                <c:pt idx="0">
                  <c:v>Original Letter</c:v>
                </c:pt>
                <c:pt idx="1">
                  <c:v>Behavioral Design</c:v>
                </c:pt>
                <c:pt idx="2">
                  <c:v>Social Norm</c:v>
                </c:pt>
                <c:pt idx="3">
                  <c:v>Deliberate Choice</c:v>
                </c:pt>
                <c:pt idx="4">
                  <c:v>National Pride</c:v>
                </c:pt>
              </c:strCache>
            </c:strRef>
          </c:cat>
          <c:val>
            <c:numRef>
              <c:f>Sheet1!$C$2:$C$6</c:f>
              <c:numCache>
                <c:formatCode>0.0%</c:formatCode>
                <c:ptCount val="5"/>
                <c:pt idx="0">
                  <c:v>2.5999999999999999E-2</c:v>
                </c:pt>
                <c:pt idx="1">
                  <c:v>2.7E-2</c:v>
                </c:pt>
                <c:pt idx="2">
                  <c:v>3.5000000000000003E-2</c:v>
                </c:pt>
                <c:pt idx="3">
                  <c:v>3.6999999999999998E-2</c:v>
                </c:pt>
                <c:pt idx="4">
                  <c:v>2.8999999999999998E-2</c:v>
                </c:pt>
              </c:numCache>
            </c:numRef>
          </c:val>
        </c:ser>
        <c:dLbls>
          <c:showLegendKey val="0"/>
          <c:showVal val="0"/>
          <c:showCatName val="0"/>
          <c:showSerName val="0"/>
          <c:showPercent val="0"/>
          <c:showBubbleSize val="0"/>
        </c:dLbls>
        <c:gapWidth val="50"/>
        <c:overlap val="-27"/>
        <c:axId val="65011712"/>
        <c:axId val="65013248"/>
      </c:barChart>
      <c:catAx>
        <c:axId val="6501171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crossAx val="65013248"/>
        <c:crosses val="autoZero"/>
        <c:auto val="1"/>
        <c:lblAlgn val="ctr"/>
        <c:lblOffset val="100"/>
        <c:noMultiLvlLbl val="0"/>
      </c:catAx>
      <c:valAx>
        <c:axId val="65013248"/>
        <c:scaling>
          <c:orientation val="minMax"/>
        </c:scaling>
        <c:delete val="1"/>
        <c:axPos val="l"/>
        <c:numFmt formatCode="0.0%" sourceLinked="1"/>
        <c:majorTickMark val="none"/>
        <c:minorTickMark val="none"/>
        <c:tickLblPos val="nextTo"/>
        <c:crossAx val="65011712"/>
        <c:crosses val="autoZero"/>
        <c:crossBetween val="between"/>
      </c:valAx>
      <c:spPr>
        <a:noFill/>
        <a:ln>
          <a:noFill/>
        </a:ln>
        <a:effectLst/>
      </c:spPr>
    </c:plotArea>
    <c:legend>
      <c:legendPos val="b"/>
      <c:layout>
        <c:manualLayout>
          <c:xMode val="edge"/>
          <c:yMode val="edge"/>
          <c:x val="0.15577750655012362"/>
          <c:y val="0.93558994176085697"/>
          <c:w val="0.65458394732220859"/>
          <c:h val="6.4410058239143017E-2"/>
        </c:manualLayout>
      </c:layout>
      <c:overlay val="0"/>
      <c:spPr>
        <a:noFill/>
        <a:ln>
          <a:noFill/>
        </a:ln>
        <a:effectLst/>
      </c:spPr>
      <c:txPr>
        <a:bodyPr rot="0" spcFirstLastPara="1" vertOverflow="ellipsis" vert="horz" wrap="square" anchor="ctr" anchorCtr="1"/>
        <a:lstStyle/>
        <a:p>
          <a:pPr>
            <a:defRPr sz="2000" b="1" i="0" u="none" strike="noStrike" kern="1200" baseline="0">
              <a:solidFill>
                <a:srgbClr val="002060"/>
              </a:solidFill>
              <a:effectLst/>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092592592592591E-2"/>
          <c:y val="6.3418758048502388E-3"/>
          <c:w val="0.96043021064674605"/>
          <c:h val="0.86390083935607864"/>
        </c:manualLayout>
      </c:layout>
      <c:barChart>
        <c:barDir val="col"/>
        <c:grouping val="clustered"/>
        <c:varyColors val="0"/>
        <c:ser>
          <c:idx val="0"/>
          <c:order val="0"/>
          <c:tx>
            <c:strRef>
              <c:f>Sheet1!$B$1</c:f>
              <c:strCache>
                <c:ptCount val="1"/>
                <c:pt idx="0">
                  <c:v>Firms</c:v>
                </c:pt>
              </c:strCache>
            </c:strRef>
          </c:tx>
          <c:spPr>
            <a:solidFill>
              <a:srgbClr val="C00000"/>
            </a:solidFill>
          </c:spPr>
          <c:invertIfNegative val="0"/>
          <c:dPt>
            <c:idx val="0"/>
            <c:invertIfNegative val="0"/>
            <c:bubble3D val="0"/>
          </c:dPt>
          <c:dPt>
            <c:idx val="1"/>
            <c:invertIfNegative val="0"/>
            <c:bubble3D val="0"/>
            <c:spPr>
              <a:solidFill>
                <a:srgbClr val="C00000"/>
              </a:solidFill>
              <a:ln>
                <a:noFill/>
              </a:ln>
            </c:spPr>
          </c:dPt>
          <c:dPt>
            <c:idx val="3"/>
            <c:invertIfNegative val="0"/>
            <c:bubble3D val="0"/>
            <c:spPr>
              <a:solidFill>
                <a:srgbClr val="C00000"/>
              </a:solidFill>
              <a:ln>
                <a:noFill/>
              </a:ln>
            </c:spPr>
          </c:dPt>
          <c:dPt>
            <c:idx val="4"/>
            <c:invertIfNegative val="0"/>
            <c:bubble3D val="0"/>
          </c:dPt>
          <c:dPt>
            <c:idx val="5"/>
            <c:invertIfNegative val="0"/>
            <c:bubble3D val="0"/>
          </c:dPt>
          <c:dLbls>
            <c:spPr>
              <a:noFill/>
              <a:ln>
                <a:noFill/>
              </a:ln>
              <a:effectLst/>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errBars>
            <c:errBarType val="both"/>
            <c:errValType val="cust"/>
            <c:noEndCap val="0"/>
            <c:plus>
              <c:numRef>
                <c:f>Sheet1!$D$2:$D$7</c:f>
                <c:numCache>
                  <c:formatCode>General</c:formatCode>
                  <c:ptCount val="6"/>
                  <c:pt idx="0">
                    <c:v>8.4475999999999996E-3</c:v>
                  </c:pt>
                  <c:pt idx="1">
                    <c:v>1.4602E-2</c:v>
                  </c:pt>
                  <c:pt idx="2">
                    <c:v>1.4621599999999998E-2</c:v>
                  </c:pt>
                  <c:pt idx="3">
                    <c:v>1.4602E-2</c:v>
                  </c:pt>
                  <c:pt idx="4">
                    <c:v>1.4523599999999999E-2</c:v>
                  </c:pt>
                  <c:pt idx="5">
                    <c:v>1.4562799999999999E-2</c:v>
                  </c:pt>
                </c:numCache>
              </c:numRef>
            </c:plus>
            <c:minus>
              <c:numRef>
                <c:f>Sheet1!$D$2:$D$7</c:f>
                <c:numCache>
                  <c:formatCode>General</c:formatCode>
                  <c:ptCount val="6"/>
                  <c:pt idx="0">
                    <c:v>8.4475999999999996E-3</c:v>
                  </c:pt>
                  <c:pt idx="1">
                    <c:v>1.4602E-2</c:v>
                  </c:pt>
                  <c:pt idx="2">
                    <c:v>1.4621599999999998E-2</c:v>
                  </c:pt>
                  <c:pt idx="3">
                    <c:v>1.4602E-2</c:v>
                  </c:pt>
                  <c:pt idx="4">
                    <c:v>1.4523599999999999E-2</c:v>
                  </c:pt>
                  <c:pt idx="5">
                    <c:v>1.4562799999999999E-2</c:v>
                  </c:pt>
                </c:numCache>
              </c:numRef>
            </c:minus>
            <c:spPr>
              <a:ln>
                <a:solidFill>
                  <a:sysClr val="windowText" lastClr="000000">
                    <a:lumMod val="50000"/>
                    <a:lumOff val="50000"/>
                  </a:sysClr>
                </a:solidFill>
              </a:ln>
            </c:spPr>
          </c:errBars>
          <c:cat>
            <c:strRef>
              <c:f>Sheet1!$A$2:$A$7</c:f>
              <c:strCache>
                <c:ptCount val="6"/>
                <c:pt idx="0">
                  <c:v>Control</c:v>
                </c:pt>
                <c:pt idx="1">
                  <c:v>Original Letter</c:v>
                </c:pt>
                <c:pt idx="2">
                  <c:v>Behavioral Letter</c:v>
                </c:pt>
                <c:pt idx="3">
                  <c:v>National Pride</c:v>
                </c:pt>
                <c:pt idx="4">
                  <c:v>Social Norm</c:v>
                </c:pt>
                <c:pt idx="5">
                  <c:v>Deliberate Choice</c:v>
                </c:pt>
              </c:strCache>
            </c:strRef>
          </c:cat>
          <c:val>
            <c:numRef>
              <c:f>Sheet1!$B$2:$B$7</c:f>
              <c:numCache>
                <c:formatCode>0.0%</c:formatCode>
                <c:ptCount val="6"/>
                <c:pt idx="0">
                  <c:v>5.6599999999999998E-2</c:v>
                </c:pt>
                <c:pt idx="1">
                  <c:v>5.4269999999999999E-2</c:v>
                </c:pt>
                <c:pt idx="2">
                  <c:v>5.7599999999999998E-2</c:v>
                </c:pt>
                <c:pt idx="3">
                  <c:v>7.4200000000000002E-2</c:v>
                </c:pt>
                <c:pt idx="4">
                  <c:v>7.7899999999999997E-2</c:v>
                </c:pt>
                <c:pt idx="5">
                  <c:v>6.5559999999999993E-2</c:v>
                </c:pt>
              </c:numCache>
            </c:numRef>
          </c:val>
        </c:ser>
        <c:ser>
          <c:idx val="1"/>
          <c:order val="1"/>
          <c:tx>
            <c:strRef>
              <c:f>Sheet1!$C$1</c:f>
              <c:strCache>
                <c:ptCount val="1"/>
                <c:pt idx="0">
                  <c:v>Individuals</c:v>
                </c:pt>
              </c:strCache>
            </c:strRef>
          </c:tx>
          <c:spPr>
            <a:solidFill>
              <a:sysClr val="window" lastClr="FFFFFF">
                <a:lumMod val="50000"/>
              </a:sysClr>
            </a:solidFill>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errBars>
            <c:errBarType val="both"/>
            <c:errValType val="cust"/>
            <c:noEndCap val="0"/>
            <c:plus>
              <c:numRef>
                <c:f>Sheet1!$E$2:$E$7</c:f>
                <c:numCache>
                  <c:formatCode>General</c:formatCode>
                  <c:ptCount val="6"/>
                  <c:pt idx="0">
                    <c:v>4.0179999999999999E-3</c:v>
                  </c:pt>
                  <c:pt idx="1">
                    <c:v>6.9580000000000006E-3</c:v>
                  </c:pt>
                  <c:pt idx="2">
                    <c:v>6.9580000000000006E-3</c:v>
                  </c:pt>
                  <c:pt idx="3">
                    <c:v>6.9775999999999996E-3</c:v>
                  </c:pt>
                  <c:pt idx="4">
                    <c:v>6.9775999999999996E-3</c:v>
                  </c:pt>
                  <c:pt idx="5">
                    <c:v>6.9775999999999996E-3</c:v>
                  </c:pt>
                </c:numCache>
              </c:numRef>
            </c:plus>
            <c:minus>
              <c:numRef>
                <c:f>Sheet1!$E$2:$E$7</c:f>
                <c:numCache>
                  <c:formatCode>General</c:formatCode>
                  <c:ptCount val="6"/>
                  <c:pt idx="0">
                    <c:v>4.0179999999999999E-3</c:v>
                  </c:pt>
                  <c:pt idx="1">
                    <c:v>6.9580000000000006E-3</c:v>
                  </c:pt>
                  <c:pt idx="2">
                    <c:v>6.9580000000000006E-3</c:v>
                  </c:pt>
                  <c:pt idx="3">
                    <c:v>6.9775999999999996E-3</c:v>
                  </c:pt>
                  <c:pt idx="4">
                    <c:v>6.9775999999999996E-3</c:v>
                  </c:pt>
                  <c:pt idx="5">
                    <c:v>6.9775999999999996E-3</c:v>
                  </c:pt>
                </c:numCache>
              </c:numRef>
            </c:minus>
            <c:spPr>
              <a:ln>
                <a:solidFill>
                  <a:sysClr val="windowText" lastClr="000000">
                    <a:lumMod val="50000"/>
                    <a:lumOff val="50000"/>
                  </a:sysClr>
                </a:solidFill>
              </a:ln>
            </c:spPr>
          </c:errBars>
          <c:cat>
            <c:strRef>
              <c:f>Sheet1!$A$2:$A$7</c:f>
              <c:strCache>
                <c:ptCount val="6"/>
                <c:pt idx="0">
                  <c:v>Control</c:v>
                </c:pt>
                <c:pt idx="1">
                  <c:v>Original Letter</c:v>
                </c:pt>
                <c:pt idx="2">
                  <c:v>Behavioral Letter</c:v>
                </c:pt>
                <c:pt idx="3">
                  <c:v>National Pride</c:v>
                </c:pt>
                <c:pt idx="4">
                  <c:v>Social Norm</c:v>
                </c:pt>
                <c:pt idx="5">
                  <c:v>Deliberate Choice</c:v>
                </c:pt>
              </c:strCache>
            </c:strRef>
          </c:cat>
          <c:val>
            <c:numRef>
              <c:f>Sheet1!$C$2:$C$7</c:f>
              <c:numCache>
                <c:formatCode>0.0%</c:formatCode>
                <c:ptCount val="6"/>
                <c:pt idx="0">
                  <c:v>3.2899999999999999E-2</c:v>
                </c:pt>
                <c:pt idx="1">
                  <c:v>3.9640000000000002E-2</c:v>
                </c:pt>
                <c:pt idx="2">
                  <c:v>3.9359999999999999E-2</c:v>
                </c:pt>
                <c:pt idx="3">
                  <c:v>4.0829999999999998E-2</c:v>
                </c:pt>
                <c:pt idx="4">
                  <c:v>4.7899999999999998E-2</c:v>
                </c:pt>
                <c:pt idx="5">
                  <c:v>4.9500000000000002E-2</c:v>
                </c:pt>
              </c:numCache>
            </c:numRef>
          </c:val>
        </c:ser>
        <c:dLbls>
          <c:dLblPos val="ctr"/>
          <c:showLegendKey val="0"/>
          <c:showVal val="1"/>
          <c:showCatName val="0"/>
          <c:showSerName val="0"/>
          <c:showPercent val="0"/>
          <c:showBubbleSize val="0"/>
        </c:dLbls>
        <c:gapWidth val="50"/>
        <c:axId val="66388352"/>
        <c:axId val="66389888"/>
      </c:barChart>
      <c:catAx>
        <c:axId val="66388352"/>
        <c:scaling>
          <c:orientation val="minMax"/>
        </c:scaling>
        <c:delete val="0"/>
        <c:axPos val="b"/>
        <c:numFmt formatCode="General" sourceLinked="0"/>
        <c:majorTickMark val="out"/>
        <c:minorTickMark val="none"/>
        <c:tickLblPos val="nextTo"/>
        <c:spPr>
          <a:ln>
            <a:noFill/>
          </a:ln>
        </c:spPr>
        <c:txPr>
          <a:bodyPr/>
          <a:lstStyle/>
          <a:p>
            <a:pPr>
              <a:defRPr sz="1600" b="1"/>
            </a:pPr>
            <a:endParaRPr lang="en-US"/>
          </a:p>
        </c:txPr>
        <c:crossAx val="66389888"/>
        <c:crosses val="autoZero"/>
        <c:auto val="1"/>
        <c:lblAlgn val="ctr"/>
        <c:lblOffset val="100"/>
        <c:noMultiLvlLbl val="0"/>
      </c:catAx>
      <c:valAx>
        <c:axId val="66389888"/>
        <c:scaling>
          <c:orientation val="minMax"/>
        </c:scaling>
        <c:delete val="1"/>
        <c:axPos val="l"/>
        <c:numFmt formatCode="0.0%" sourceLinked="1"/>
        <c:majorTickMark val="out"/>
        <c:minorTickMark val="none"/>
        <c:tickLblPos val="nextTo"/>
        <c:crossAx val="66388352"/>
        <c:crosses val="autoZero"/>
        <c:crossBetween val="between"/>
      </c:valAx>
    </c:plotArea>
    <c:legend>
      <c:legendPos val="b"/>
      <c:layout>
        <c:manualLayout>
          <c:xMode val="edge"/>
          <c:yMode val="edge"/>
          <c:x val="2.6933265142561922E-2"/>
          <c:y val="9.431904915612184E-2"/>
          <c:w val="0.39674307538480769"/>
          <c:h val="6.2256941120198472E-2"/>
        </c:manualLayout>
      </c:layout>
      <c:overlay val="0"/>
      <c:txPr>
        <a:bodyPr/>
        <a:lstStyle/>
        <a:p>
          <a:pPr>
            <a:defRPr sz="1800" b="1"/>
          </a:pPr>
          <a:endParaRPr lang="en-US"/>
        </a:p>
      </c:txPr>
    </c:legend>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462962962962962E-2"/>
          <c:y val="2.7402671196779328E-4"/>
          <c:w val="0.95833333333333337"/>
          <c:h val="0.9085414169479018"/>
        </c:manualLayout>
      </c:layout>
      <c:barChart>
        <c:barDir val="col"/>
        <c:grouping val="clustered"/>
        <c:varyColors val="0"/>
        <c:ser>
          <c:idx val="0"/>
          <c:order val="0"/>
          <c:tx>
            <c:strRef>
              <c:f>Sheet1!$B$1</c:f>
              <c:strCache>
                <c:ptCount val="1"/>
                <c:pt idx="0">
                  <c:v>Rate</c:v>
                </c:pt>
              </c:strCache>
            </c:strRef>
          </c:tx>
          <c:invertIfNegative val="0"/>
          <c:dPt>
            <c:idx val="0"/>
            <c:invertIfNegative val="0"/>
            <c:bubble3D val="0"/>
            <c:spPr>
              <a:solidFill>
                <a:schemeClr val="tx1"/>
              </a:solidFill>
            </c:spPr>
          </c:dPt>
          <c:dPt>
            <c:idx val="1"/>
            <c:invertIfNegative val="0"/>
            <c:bubble3D val="0"/>
            <c:spPr>
              <a:solidFill>
                <a:srgbClr val="00B0F0"/>
              </a:solidFill>
            </c:spPr>
          </c:dPt>
          <c:dPt>
            <c:idx val="2"/>
            <c:invertIfNegative val="0"/>
            <c:bubble3D val="0"/>
            <c:spPr>
              <a:solidFill>
                <a:srgbClr val="00B0F0"/>
              </a:solidFill>
            </c:spPr>
          </c:dPt>
          <c:dPt>
            <c:idx val="3"/>
            <c:invertIfNegative val="0"/>
            <c:bubble3D val="0"/>
            <c:spPr>
              <a:solidFill>
                <a:srgbClr val="00B0F0"/>
              </a:solidFill>
            </c:spPr>
          </c:dPt>
          <c:dPt>
            <c:idx val="4"/>
            <c:invertIfNegative val="0"/>
            <c:bubble3D val="0"/>
            <c:spPr>
              <a:solidFill>
                <a:srgbClr val="00B050"/>
              </a:solidFill>
            </c:spPr>
          </c:dPt>
          <c:dPt>
            <c:idx val="5"/>
            <c:invertIfNegative val="0"/>
            <c:bubble3D val="0"/>
            <c:spPr>
              <a:solidFill>
                <a:srgbClr val="00B050"/>
              </a:solidFill>
            </c:spPr>
          </c:dPt>
          <c:dLbls>
            <c:spPr>
              <a:noFill/>
              <a:ln>
                <a:noFill/>
              </a:ln>
              <a:effectLst/>
            </c:spPr>
            <c:txPr>
              <a:bodyPr wrap="square" lIns="38100" tIns="19050" rIns="38100" bIns="19050" anchor="ctr">
                <a:spAutoFit/>
              </a:bodyPr>
              <a:lstStyle/>
              <a:p>
                <a:pPr>
                  <a:defRPr sz="2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Control</c:v>
                </c:pt>
                <c:pt idx="1">
                  <c:v>Original</c:v>
                </c:pt>
                <c:pt idx="2">
                  <c:v>Behavioral</c:v>
                </c:pt>
                <c:pt idx="3">
                  <c:v>National Pride</c:v>
                </c:pt>
                <c:pt idx="4">
                  <c:v>Social Norms</c:v>
                </c:pt>
                <c:pt idx="5">
                  <c:v>Deliberate Choice</c:v>
                </c:pt>
              </c:strCache>
            </c:strRef>
          </c:cat>
          <c:val>
            <c:numRef>
              <c:f>Sheet1!$B$2:$B$7</c:f>
              <c:numCache>
                <c:formatCode>[$$-409]#,##0.00</c:formatCode>
                <c:ptCount val="6"/>
                <c:pt idx="0">
                  <c:v>10.08</c:v>
                </c:pt>
                <c:pt idx="1">
                  <c:v>14.591000000000001</c:v>
                </c:pt>
                <c:pt idx="2">
                  <c:v>15.814</c:v>
                </c:pt>
                <c:pt idx="3">
                  <c:v>20.256999999999998</c:v>
                </c:pt>
                <c:pt idx="4">
                  <c:v>23.661999999999999</c:v>
                </c:pt>
                <c:pt idx="5">
                  <c:v>29.807000000000002</c:v>
                </c:pt>
              </c:numCache>
            </c:numRef>
          </c:val>
        </c:ser>
        <c:dLbls>
          <c:dLblPos val="ctr"/>
          <c:showLegendKey val="0"/>
          <c:showVal val="1"/>
          <c:showCatName val="0"/>
          <c:showSerName val="0"/>
          <c:showPercent val="0"/>
          <c:showBubbleSize val="0"/>
        </c:dLbls>
        <c:gapWidth val="50"/>
        <c:axId val="66596224"/>
        <c:axId val="66622208"/>
      </c:barChart>
      <c:catAx>
        <c:axId val="66596224"/>
        <c:scaling>
          <c:orientation val="minMax"/>
        </c:scaling>
        <c:delete val="0"/>
        <c:axPos val="b"/>
        <c:numFmt formatCode="General" sourceLinked="0"/>
        <c:majorTickMark val="out"/>
        <c:minorTickMark val="none"/>
        <c:tickLblPos val="nextTo"/>
        <c:spPr>
          <a:ln>
            <a:noFill/>
          </a:ln>
        </c:spPr>
        <c:txPr>
          <a:bodyPr/>
          <a:lstStyle/>
          <a:p>
            <a:pPr>
              <a:defRPr sz="1800" b="1"/>
            </a:pPr>
            <a:endParaRPr lang="en-US"/>
          </a:p>
        </c:txPr>
        <c:crossAx val="66622208"/>
        <c:crosses val="autoZero"/>
        <c:auto val="1"/>
        <c:lblAlgn val="ctr"/>
        <c:lblOffset val="100"/>
        <c:noMultiLvlLbl val="0"/>
      </c:catAx>
      <c:valAx>
        <c:axId val="66622208"/>
        <c:scaling>
          <c:orientation val="minMax"/>
        </c:scaling>
        <c:delete val="1"/>
        <c:axPos val="l"/>
        <c:numFmt formatCode="[$$-409]#,##0.00" sourceLinked="1"/>
        <c:majorTickMark val="out"/>
        <c:minorTickMark val="none"/>
        <c:tickLblPos val="nextTo"/>
        <c:crossAx val="66596224"/>
        <c:crosses val="autoZero"/>
        <c:crossBetween val="between"/>
      </c:valAx>
      <c:spPr>
        <a:noFill/>
        <a:ln w="25400">
          <a:noFill/>
        </a:ln>
      </c:spPr>
    </c:plotArea>
    <c:plotVisOnly val="1"/>
    <c:dispBlanksAs val="gap"/>
    <c:showDLblsOverMax val="0"/>
  </c:chart>
  <c:spPr>
    <a:ln>
      <a:noFill/>
    </a:ln>
  </c:spPr>
  <c:txPr>
    <a:bodyPr/>
    <a:lstStyle/>
    <a:p>
      <a:pPr>
        <a:defRPr>
          <a:ln>
            <a:noFill/>
          </a:ln>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 of taxpayers </a:t>
            </a:r>
            <a:r>
              <a:rPr lang="en-GB" dirty="0"/>
              <a:t>that went on </a:t>
            </a:r>
            <a:r>
              <a:rPr lang="en-GB" dirty="0" smtClean="0"/>
              <a:t>to make </a:t>
            </a:r>
            <a:r>
              <a:rPr lang="en-GB" dirty="0"/>
              <a:t>a payment the following year (with no further reminder)</a:t>
            </a:r>
          </a:p>
        </c:rich>
      </c:tx>
      <c:overlay val="0"/>
    </c:title>
    <c:autoTitleDeleted val="0"/>
    <c:plotArea>
      <c:layout>
        <c:manualLayout>
          <c:layoutTarget val="inner"/>
          <c:xMode val="edge"/>
          <c:yMode val="edge"/>
          <c:x val="0"/>
          <c:y val="0.15968251493826857"/>
          <c:w val="0.99397829936300097"/>
          <c:h val="0.62192214744225938"/>
        </c:manualLayout>
      </c:layout>
      <c:barChart>
        <c:barDir val="col"/>
        <c:grouping val="clustered"/>
        <c:varyColors val="0"/>
        <c:ser>
          <c:idx val="0"/>
          <c:order val="0"/>
          <c:tx>
            <c:strRef>
              <c:f>Sheet1!$B$1</c:f>
              <c:strCache>
                <c:ptCount val="1"/>
                <c:pt idx="0">
                  <c:v>Rate</c:v>
                </c:pt>
              </c:strCache>
            </c:strRef>
          </c:tx>
          <c:invertIfNegative val="0"/>
          <c:dPt>
            <c:idx val="0"/>
            <c:invertIfNegative val="0"/>
            <c:bubble3D val="0"/>
            <c:spPr>
              <a:solidFill>
                <a:schemeClr val="tx1"/>
              </a:solidFill>
            </c:spPr>
          </c:dPt>
          <c:dPt>
            <c:idx val="1"/>
            <c:invertIfNegative val="0"/>
            <c:bubble3D val="0"/>
            <c:spPr>
              <a:solidFill>
                <a:srgbClr val="00B0F0"/>
              </a:solidFill>
            </c:spPr>
          </c:dPt>
          <c:dPt>
            <c:idx val="2"/>
            <c:invertIfNegative val="0"/>
            <c:bubble3D val="0"/>
            <c:spPr>
              <a:solidFill>
                <a:srgbClr val="00B0F0"/>
              </a:solidFill>
            </c:spPr>
          </c:dPt>
          <c:dPt>
            <c:idx val="3"/>
            <c:invertIfNegative val="0"/>
            <c:bubble3D val="0"/>
            <c:spPr>
              <a:solidFill>
                <a:srgbClr val="00B0F0"/>
              </a:solidFill>
            </c:spPr>
          </c:dPt>
          <c:dPt>
            <c:idx val="4"/>
            <c:invertIfNegative val="0"/>
            <c:bubble3D val="0"/>
            <c:spPr>
              <a:solidFill>
                <a:srgbClr val="00B050"/>
              </a:solidFill>
            </c:spPr>
          </c:dPt>
          <c:dPt>
            <c:idx val="5"/>
            <c:invertIfNegative val="0"/>
            <c:bubble3D val="0"/>
            <c:spPr>
              <a:solidFill>
                <a:srgbClr val="00B050"/>
              </a:solidFill>
            </c:spPr>
          </c:dPt>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Control</c:v>
                </c:pt>
                <c:pt idx="1">
                  <c:v>Original Letter</c:v>
                </c:pt>
                <c:pt idx="2">
                  <c:v>Behavioural Letter</c:v>
                </c:pt>
                <c:pt idx="3">
                  <c:v>National Pride</c:v>
                </c:pt>
                <c:pt idx="4">
                  <c:v>Social Norms</c:v>
                </c:pt>
                <c:pt idx="5">
                  <c:v>Deliberate Choice</c:v>
                </c:pt>
              </c:strCache>
            </c:strRef>
          </c:cat>
          <c:val>
            <c:numRef>
              <c:f>Sheet1!$B$2:$B$7</c:f>
              <c:numCache>
                <c:formatCode>0.0%</c:formatCode>
                <c:ptCount val="6"/>
                <c:pt idx="0">
                  <c:v>4.3478299999999998E-2</c:v>
                </c:pt>
                <c:pt idx="1">
                  <c:v>4.3478299999999998E-2</c:v>
                </c:pt>
                <c:pt idx="2">
                  <c:v>4.3478299999999998E-2</c:v>
                </c:pt>
                <c:pt idx="3">
                  <c:v>4.5478299999999999E-2</c:v>
                </c:pt>
                <c:pt idx="4">
                  <c:v>5.0478299999999997E-2</c:v>
                </c:pt>
                <c:pt idx="5">
                  <c:v>5.0478299999999997E-2</c:v>
                </c:pt>
              </c:numCache>
            </c:numRef>
          </c:val>
        </c:ser>
        <c:dLbls>
          <c:showLegendKey val="0"/>
          <c:showVal val="0"/>
          <c:showCatName val="0"/>
          <c:showSerName val="0"/>
          <c:showPercent val="0"/>
          <c:showBubbleSize val="0"/>
        </c:dLbls>
        <c:gapWidth val="40"/>
        <c:overlap val="-25"/>
        <c:axId val="66744320"/>
        <c:axId val="66745856"/>
      </c:barChart>
      <c:catAx>
        <c:axId val="66744320"/>
        <c:scaling>
          <c:orientation val="minMax"/>
        </c:scaling>
        <c:delete val="0"/>
        <c:axPos val="b"/>
        <c:numFmt formatCode="General" sourceLinked="0"/>
        <c:majorTickMark val="none"/>
        <c:minorTickMark val="none"/>
        <c:tickLblPos val="nextTo"/>
        <c:txPr>
          <a:bodyPr/>
          <a:lstStyle/>
          <a:p>
            <a:pPr>
              <a:defRPr sz="2000"/>
            </a:pPr>
            <a:endParaRPr lang="en-US"/>
          </a:p>
        </c:txPr>
        <c:crossAx val="66745856"/>
        <c:crosses val="autoZero"/>
        <c:auto val="1"/>
        <c:lblAlgn val="ctr"/>
        <c:lblOffset val="100"/>
        <c:noMultiLvlLbl val="0"/>
      </c:catAx>
      <c:valAx>
        <c:axId val="66745856"/>
        <c:scaling>
          <c:orientation val="minMax"/>
          <c:max val="5.2000000000000011E-2"/>
          <c:min val="2.0000000000000004E-2"/>
        </c:scaling>
        <c:delete val="1"/>
        <c:axPos val="l"/>
        <c:numFmt formatCode="0.0%" sourceLinked="1"/>
        <c:majorTickMark val="none"/>
        <c:minorTickMark val="none"/>
        <c:tickLblPos val="nextTo"/>
        <c:crossAx val="66744320"/>
        <c:crosses val="autoZero"/>
        <c:crossBetween val="between"/>
      </c:valAx>
      <c:spPr>
        <a:ln>
          <a:noFill/>
        </a:ln>
      </c:spPr>
    </c:plotArea>
    <c:plotVisOnly val="1"/>
    <c:dispBlanksAs val="gap"/>
    <c:showDLblsOverMax val="0"/>
  </c:chart>
  <c:spPr>
    <a:ln>
      <a:noFill/>
    </a:ln>
  </c:spPr>
  <c:txPr>
    <a:bodyPr/>
    <a:lstStyle/>
    <a:p>
      <a:pPr>
        <a:defRPr sz="2000" b="1">
          <a:ln>
            <a:noFill/>
          </a:ln>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3DF81C-D301-405A-9B13-3C9459F27DD9}" type="datetimeFigureOut">
              <a:rPr lang="en-US" smtClean="0"/>
              <a:t>6/16/2015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CEAF73-50D8-4176-BA39-4D9C6503FA39}" type="slidenum">
              <a:rPr lang="en-US" smtClean="0"/>
              <a:t>‹#›</a:t>
            </a:fld>
            <a:endParaRPr lang="en-US"/>
          </a:p>
        </p:txBody>
      </p:sp>
    </p:spTree>
    <p:extLst>
      <p:ext uri="{BB962C8B-B14F-4D97-AF65-F5344CB8AC3E}">
        <p14:creationId xmlns:p14="http://schemas.microsoft.com/office/powerpoint/2010/main" val="499842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ADC185-FA87-4096-ABCE-FFF886FDAEB2}"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743416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A9152B-FF4A-40CE-AF3A-A8F1D58E20C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796752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B73AD-79C2-456A-A4FA-017613AA4A8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541553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69A37-D285-424C-92C1-9B3A9C6DADE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18252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B73AD-79C2-456A-A4FA-017613AA4A8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545309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B73AD-79C2-456A-A4FA-017613AA4A8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119892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A9152B-FF4A-40CE-AF3A-A8F1D58E20C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18933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A9152B-FF4A-40CE-AF3A-A8F1D58E20C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678963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A9152B-FF4A-40CE-AF3A-A8F1D58E20C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058760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A9152B-FF4A-40CE-AF3A-A8F1D58E20C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865603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E82816C-7AB4-4F7C-95C6-80F66CFA87F4}" type="datetime1">
              <a:rPr lang="en-GB" smtClean="0">
                <a:solidFill>
                  <a:prstClr val="black">
                    <a:tint val="75000"/>
                  </a:prstClr>
                </a:solidFill>
              </a:rPr>
              <a:pPr/>
              <a:t>16/06/2015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B7EE9E-46A2-4398-948D-30404960988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958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56DB4D-60AA-4597-B329-CB34C4ED2C78}" type="datetime1">
              <a:rPr lang="en-GB" smtClean="0">
                <a:solidFill>
                  <a:prstClr val="black">
                    <a:tint val="75000"/>
                  </a:prstClr>
                </a:solidFill>
              </a:rPr>
              <a:pPr/>
              <a:t>16/06/2015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B7EE9E-46A2-4398-948D-30404960988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1277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E2DA76-888C-4B16-ABD6-AE5CE68F47FA}" type="datetime1">
              <a:rPr lang="en-GB" smtClean="0">
                <a:solidFill>
                  <a:prstClr val="black">
                    <a:tint val="75000"/>
                  </a:prstClr>
                </a:solidFill>
              </a:rPr>
              <a:pPr/>
              <a:t>16/06/2015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B7EE9E-46A2-4398-948D-30404960988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537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C09F5F-F0A9-4A0B-B0F5-56D52A9C5E4F}" type="datetime1">
              <a:rPr lang="en-GB" smtClean="0">
                <a:solidFill>
                  <a:prstClr val="black">
                    <a:tint val="75000"/>
                  </a:prstClr>
                </a:solidFill>
              </a:rPr>
              <a:pPr/>
              <a:t>16/06/2015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B7EE9E-46A2-4398-948D-30404960988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6467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5CCE94-03B5-48B6-ADF4-08E621C053DA}" type="datetime1">
              <a:rPr lang="en-GB" smtClean="0">
                <a:solidFill>
                  <a:prstClr val="black">
                    <a:tint val="75000"/>
                  </a:prstClr>
                </a:solidFill>
              </a:rPr>
              <a:pPr/>
              <a:t>16/06/2015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B7EE9E-46A2-4398-948D-30404960988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2624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EED9487-FBED-4ABE-8B32-1D5B8A5234E5}" type="datetime1">
              <a:rPr lang="en-GB" smtClean="0">
                <a:solidFill>
                  <a:prstClr val="black">
                    <a:tint val="75000"/>
                  </a:prstClr>
                </a:solidFill>
              </a:rPr>
              <a:pPr/>
              <a:t>16/06/2015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3B7EE9E-46A2-4398-948D-30404960988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037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453A66-C5DA-469E-AE1E-EC09E61EB764}" type="datetime1">
              <a:rPr lang="en-GB" smtClean="0">
                <a:solidFill>
                  <a:prstClr val="black">
                    <a:tint val="75000"/>
                  </a:prstClr>
                </a:solidFill>
              </a:rPr>
              <a:pPr/>
              <a:t>16/06/2015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3B7EE9E-46A2-4398-948D-30404960988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19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B06887E-667B-4656-B2AE-08D9C295FC94}" type="datetime1">
              <a:rPr lang="en-GB" smtClean="0">
                <a:solidFill>
                  <a:prstClr val="black">
                    <a:tint val="75000"/>
                  </a:prstClr>
                </a:solidFill>
              </a:rPr>
              <a:pPr/>
              <a:t>16/06/2015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3B7EE9E-46A2-4398-948D-30404960988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9407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351EA-3209-4FB3-A2FA-0116D0DA0D70}" type="datetime1">
              <a:rPr lang="en-GB" smtClean="0">
                <a:solidFill>
                  <a:prstClr val="black">
                    <a:tint val="75000"/>
                  </a:prstClr>
                </a:solidFill>
              </a:rPr>
              <a:pPr/>
              <a:t>16/06/2015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3B7EE9E-46A2-4398-948D-30404960988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001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ED7F5-CAC9-4F05-B5A9-1DDDCD6E39C0}" type="datetime1">
              <a:rPr lang="en-GB" smtClean="0">
                <a:solidFill>
                  <a:prstClr val="black">
                    <a:tint val="75000"/>
                  </a:prstClr>
                </a:solidFill>
              </a:rPr>
              <a:pPr/>
              <a:t>16/06/2015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3B7EE9E-46A2-4398-948D-30404960988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6258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0D046B-6EFB-4705-AC6D-5B84B3175201}" type="datetime1">
              <a:rPr lang="en-GB" smtClean="0">
                <a:solidFill>
                  <a:prstClr val="black">
                    <a:tint val="75000"/>
                  </a:prstClr>
                </a:solidFill>
              </a:rPr>
              <a:pPr/>
              <a:t>16/06/2015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3B7EE9E-46A2-4398-948D-30404960988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6016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7090FBA-C2D2-4F8A-A8BF-E25F45157D98}" type="datetime1">
              <a:rPr lang="en-GB" smtClean="0">
                <a:solidFill>
                  <a:prstClr val="black">
                    <a:tint val="75000"/>
                  </a:prstClr>
                </a:solidFill>
                <a:cs typeface="Times New Roman" pitchFamily="18" charset="0"/>
              </a:rPr>
              <a:pPr/>
              <a:t>16/06/2015</a:t>
            </a:fld>
            <a:endParaRPr lang="en-GB">
              <a:solidFill>
                <a:prstClr val="black">
                  <a:tint val="75000"/>
                </a:prstClr>
              </a:solidFill>
              <a:cs typeface="Times New Roman" pitchFamily="18" charset="0"/>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cs typeface="Times New Roman" pitchFamily="18" charset="0"/>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3B7EE9E-46A2-4398-948D-30404960988E}" type="slidenum">
              <a:rPr lang="en-GB" smtClean="0">
                <a:solidFill>
                  <a:prstClr val="black">
                    <a:tint val="75000"/>
                  </a:prstClr>
                </a:solidFill>
                <a:cs typeface="Times New Roman" pitchFamily="18" charset="0"/>
              </a:rPr>
              <a:pPr/>
              <a:t>‹#›</a:t>
            </a:fld>
            <a:endParaRPr lang="en-GB">
              <a:solidFill>
                <a:prstClr val="black">
                  <a:tint val="75000"/>
                </a:prstClr>
              </a:solidFill>
              <a:cs typeface="Times New Roman" pitchFamily="18" charset="0"/>
            </a:endParaRPr>
          </a:p>
        </p:txBody>
      </p:sp>
    </p:spTree>
    <p:extLst>
      <p:ext uri="{BB962C8B-B14F-4D97-AF65-F5344CB8AC3E}">
        <p14:creationId xmlns:p14="http://schemas.microsoft.com/office/powerpoint/2010/main" val="1148924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www.google.com.gt/url?sa=i&amp;rct=j&amp;q=&amp;esrc=s&amp;frm=1&amp;source=images&amp;cd=&amp;cad=rja&amp;uact=8&amp;docid=mczDAQy8gSjWWM&amp;tbnid=BIFjYErDiYilqM:&amp;ved=0CAUQjRw&amp;url=http://www.todanoticia.com/51274/guatemala-superintendencia-administracion-tributaria-pierde/&amp;ei=-s16U47PGobMsQShk4DAAw&amp;bvm=bv.67229260,d.b2k&amp;psig=AFQjCNGPYTwa3MCxaMtbtYzf10XcVYUGlA&amp;ust=1400643445213135"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57504"/>
            <a:ext cx="8352928" cy="2376264"/>
          </a:xfrm>
        </p:spPr>
        <p:txBody>
          <a:bodyPr>
            <a:noAutofit/>
          </a:bodyPr>
          <a:lstStyle/>
          <a:p>
            <a:pPr algn="r"/>
            <a:r>
              <a:rPr lang="en-US" sz="4000" b="1" dirty="0" smtClean="0">
                <a:solidFill>
                  <a:srgbClr val="002060"/>
                </a:solidFill>
                <a:effectLst>
                  <a:outerShdw blurRad="38100" dist="38100" dir="2700000" algn="tl">
                    <a:srgbClr val="000000">
                      <a:alpha val="43137"/>
                    </a:srgbClr>
                  </a:outerShdw>
                </a:effectLst>
                <a:latin typeface="Britannic Bold" panose="020B0903060703020204" pitchFamily="34" charset="0"/>
              </a:rPr>
              <a:t>Joining or Resisting the Status Quo: </a:t>
            </a:r>
            <a:r>
              <a:rPr lang="en-US" sz="4000" b="1" dirty="0" smtClean="0">
                <a:solidFill>
                  <a:srgbClr val="00B0F0"/>
                </a:solidFill>
                <a:latin typeface="Britannic Bold" panose="020B0903060703020204" pitchFamily="34" charset="0"/>
              </a:rPr>
              <a:t>Social Norms and Deliberate Choice to Encourage Tax Compliance </a:t>
            </a:r>
            <a:endParaRPr lang="en-US" sz="4000" b="1" dirty="0">
              <a:solidFill>
                <a:srgbClr val="00B0F0"/>
              </a:solidFill>
              <a:latin typeface="Britannic Bold" panose="020B0903060703020204" pitchFamily="34" charset="0"/>
            </a:endParaRPr>
          </a:p>
        </p:txBody>
      </p:sp>
      <p:sp>
        <p:nvSpPr>
          <p:cNvPr id="5" name="TextBox 4"/>
          <p:cNvSpPr txBox="1"/>
          <p:nvPr/>
        </p:nvSpPr>
        <p:spPr>
          <a:xfrm>
            <a:off x="4932040" y="4353951"/>
            <a:ext cx="3528392" cy="646331"/>
          </a:xfrm>
          <a:prstGeom prst="rect">
            <a:avLst/>
          </a:prstGeom>
          <a:noFill/>
        </p:spPr>
        <p:txBody>
          <a:bodyPr wrap="square" rtlCol="0">
            <a:spAutoFit/>
          </a:bodyPr>
          <a:lstStyle/>
          <a:p>
            <a:pPr algn="r"/>
            <a:r>
              <a:rPr lang="en-US" b="1" dirty="0">
                <a:solidFill>
                  <a:prstClr val="black"/>
                </a:solidFill>
                <a:latin typeface="Segoe UI" panose="020B0502040204020203" pitchFamily="34" charset="0"/>
                <a:ea typeface="Segoe UI" panose="020B0502040204020203" pitchFamily="34" charset="0"/>
                <a:cs typeface="Segoe UI" panose="020B0502040204020203" pitchFamily="34" charset="0"/>
              </a:rPr>
              <a:t>IRS-TPC Research Conference</a:t>
            </a:r>
          </a:p>
          <a:p>
            <a:pPr algn="r"/>
            <a:r>
              <a:rPr lang="en-US" b="1" dirty="0">
                <a:solidFill>
                  <a:prstClr val="black"/>
                </a:solidFill>
                <a:latin typeface="Segoe UI" panose="020B0502040204020203" pitchFamily="34" charset="0"/>
                <a:ea typeface="Segoe UI" panose="020B0502040204020203" pitchFamily="34" charset="0"/>
                <a:cs typeface="Segoe UI" panose="020B0502040204020203" pitchFamily="34" charset="0"/>
              </a:rPr>
              <a:t>June 18, 2015</a:t>
            </a:r>
          </a:p>
        </p:txBody>
      </p:sp>
      <p:sp>
        <p:nvSpPr>
          <p:cNvPr id="6" name="Slide Number Placeholder 5"/>
          <p:cNvSpPr>
            <a:spLocks noGrp="1"/>
          </p:cNvSpPr>
          <p:nvPr>
            <p:ph type="sldNum" sz="quarter" idx="12"/>
          </p:nvPr>
        </p:nvSpPr>
        <p:spPr/>
        <p:txBody>
          <a:bodyPr/>
          <a:lstStyle/>
          <a:p>
            <a:fld id="{13B7EE9E-46A2-4398-948D-30404960988E}" type="slidenum">
              <a:rPr lang="en-GB" smtClean="0">
                <a:solidFill>
                  <a:prstClr val="black">
                    <a:tint val="75000"/>
                  </a:prstClr>
                </a:solidFill>
              </a:rPr>
              <a:pPr/>
              <a:t>1</a:t>
            </a:fld>
            <a:endParaRPr lang="en-GB">
              <a:solidFill>
                <a:prstClr val="black">
                  <a:tint val="75000"/>
                </a:prst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43001231"/>
              </p:ext>
            </p:extLst>
          </p:nvPr>
        </p:nvGraphicFramePr>
        <p:xfrm>
          <a:off x="467544" y="3015786"/>
          <a:ext cx="8064896" cy="960120"/>
        </p:xfrm>
        <a:graphic>
          <a:graphicData uri="http://schemas.openxmlformats.org/drawingml/2006/table">
            <a:tbl>
              <a:tblPr>
                <a:tableStyleId>{2D5ABB26-0587-4C30-8999-92F81FD0307C}</a:tableStyleId>
              </a:tblPr>
              <a:tblGrid>
                <a:gridCol w="2016224"/>
                <a:gridCol w="2016224"/>
                <a:gridCol w="2016224"/>
                <a:gridCol w="2016224"/>
              </a:tblGrid>
              <a:tr h="525780">
                <a:tc>
                  <a:txBody>
                    <a:bodyPr/>
                    <a:lstStyle/>
                    <a:p>
                      <a:pPr algn="ctr"/>
                      <a:r>
                        <a:rPr lang="en-US" sz="15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Stewart </a:t>
                      </a:r>
                    </a:p>
                    <a:p>
                      <a:pPr algn="ctr"/>
                      <a:r>
                        <a:rPr lang="en-US" sz="15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Kettle</a:t>
                      </a:r>
                      <a:endParaRPr lang="en-US" sz="1500" b="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txBody>
                  <a:tcPr marT="34290" marB="34290"/>
                </a:tc>
                <a:tc>
                  <a:txBody>
                    <a:bodyPr/>
                    <a:lstStyle/>
                    <a:p>
                      <a:pPr algn="ctr"/>
                      <a:r>
                        <a:rPr lang="en-US" sz="15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Marco</a:t>
                      </a:r>
                    </a:p>
                    <a:p>
                      <a:pPr algn="ctr"/>
                      <a:r>
                        <a:rPr lang="en-US" sz="15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Hernandez</a:t>
                      </a:r>
                      <a:endParaRPr lang="en-US" sz="1500" b="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txBody>
                  <a:tcPr marT="34290" marB="34290"/>
                </a:tc>
                <a:tc>
                  <a:txBody>
                    <a:bodyPr/>
                    <a:lstStyle/>
                    <a:p>
                      <a:pPr algn="ctr"/>
                      <a:r>
                        <a:rPr lang="en-US" sz="15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Simon </a:t>
                      </a:r>
                    </a:p>
                    <a:p>
                      <a:pPr algn="ctr"/>
                      <a:r>
                        <a:rPr lang="en-US" sz="15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Ruda</a:t>
                      </a:r>
                      <a:endParaRPr lang="en-US" sz="1500" b="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txBody>
                  <a:tcPr marT="34290" marB="34290"/>
                </a:tc>
                <a:tc>
                  <a:txBody>
                    <a:bodyPr/>
                    <a:lstStyle/>
                    <a:p>
                      <a:pPr algn="ctr"/>
                      <a:r>
                        <a:rPr lang="en-US" sz="15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Michael </a:t>
                      </a:r>
                    </a:p>
                    <a:p>
                      <a:pPr algn="ctr"/>
                      <a:r>
                        <a:rPr lang="en-US" sz="15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Sanders</a:t>
                      </a:r>
                      <a:endParaRPr lang="en-US" sz="1500" b="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txBody>
                  <a:tcPr marT="34290" marB="34290"/>
                </a:tc>
              </a:tr>
              <a:tr h="434340">
                <a:tc>
                  <a:txBody>
                    <a:bodyPr/>
                    <a:lstStyle/>
                    <a:p>
                      <a:pPr algn="ctr"/>
                      <a:r>
                        <a:rPr lang="en-US" sz="1200" i="1" dirty="0" smtClean="0">
                          <a:latin typeface="Segoe UI" panose="020B0502040204020203" pitchFamily="34" charset="0"/>
                          <a:ea typeface="Segoe UI" panose="020B0502040204020203" pitchFamily="34" charset="0"/>
                          <a:cs typeface="Segoe UI" panose="020B0502040204020203" pitchFamily="34" charset="0"/>
                        </a:rPr>
                        <a:t>University of </a:t>
                      </a:r>
                    </a:p>
                    <a:p>
                      <a:pPr algn="ctr"/>
                      <a:r>
                        <a:rPr lang="en-US" sz="1200" i="1" dirty="0" smtClean="0">
                          <a:latin typeface="Segoe UI" panose="020B0502040204020203" pitchFamily="34" charset="0"/>
                          <a:ea typeface="Segoe UI" panose="020B0502040204020203" pitchFamily="34" charset="0"/>
                          <a:cs typeface="Segoe UI" panose="020B0502040204020203" pitchFamily="34" charset="0"/>
                        </a:rPr>
                        <a:t>Bristol</a:t>
                      </a:r>
                      <a:endParaRPr lang="en-US" sz="1200" b="0" i="1" dirty="0">
                        <a:latin typeface="Segoe UI" panose="020B0502040204020203" pitchFamily="34" charset="0"/>
                        <a:ea typeface="Segoe UI" panose="020B0502040204020203" pitchFamily="34" charset="0"/>
                        <a:cs typeface="Segoe UI" panose="020B0502040204020203" pitchFamily="34" charset="0"/>
                      </a:endParaRPr>
                    </a:p>
                  </a:txBody>
                  <a:tcPr marT="34290" marB="34290"/>
                </a:tc>
                <a:tc>
                  <a:txBody>
                    <a:bodyPr/>
                    <a:lstStyle/>
                    <a:p>
                      <a:pPr algn="ctr"/>
                      <a:r>
                        <a:rPr lang="en-US" sz="1200" i="1" dirty="0" smtClean="0">
                          <a:latin typeface="Segoe UI" panose="020B0502040204020203" pitchFamily="34" charset="0"/>
                          <a:ea typeface="Segoe UI" panose="020B0502040204020203" pitchFamily="34" charset="0"/>
                          <a:cs typeface="Segoe UI" panose="020B0502040204020203" pitchFamily="34" charset="0"/>
                        </a:rPr>
                        <a:t>World Bank</a:t>
                      </a:r>
                      <a:endParaRPr lang="en-US" sz="1200" b="0" i="1" dirty="0">
                        <a:latin typeface="Segoe UI" panose="020B0502040204020203" pitchFamily="34" charset="0"/>
                        <a:ea typeface="Segoe UI" panose="020B0502040204020203" pitchFamily="34" charset="0"/>
                        <a:cs typeface="Segoe UI" panose="020B0502040204020203" pitchFamily="34" charset="0"/>
                      </a:endParaRPr>
                    </a:p>
                  </a:txBody>
                  <a:tcPr marT="34290" marB="34290"/>
                </a:tc>
                <a:tc>
                  <a:txBody>
                    <a:bodyPr/>
                    <a:lstStyle/>
                    <a:p>
                      <a:pPr algn="ctr"/>
                      <a:r>
                        <a:rPr lang="en-US" sz="1200" i="1" dirty="0" err="1" smtClean="0">
                          <a:latin typeface="Segoe UI" panose="020B0502040204020203" pitchFamily="34" charset="0"/>
                          <a:ea typeface="Segoe UI" panose="020B0502040204020203" pitchFamily="34" charset="0"/>
                          <a:cs typeface="Segoe UI" panose="020B0502040204020203" pitchFamily="34" charset="0"/>
                        </a:rPr>
                        <a:t>Behavioural</a:t>
                      </a:r>
                      <a:r>
                        <a:rPr lang="en-US" sz="1200" i="1" baseline="0" dirty="0" smtClean="0">
                          <a:latin typeface="Segoe UI" panose="020B0502040204020203" pitchFamily="34" charset="0"/>
                          <a:ea typeface="Segoe UI" panose="020B0502040204020203" pitchFamily="34" charset="0"/>
                          <a:cs typeface="Segoe UI" panose="020B0502040204020203" pitchFamily="34" charset="0"/>
                        </a:rPr>
                        <a:t> </a:t>
                      </a:r>
                    </a:p>
                    <a:p>
                      <a:pPr algn="ctr"/>
                      <a:r>
                        <a:rPr lang="en-US" sz="1200" i="1" baseline="0" dirty="0" smtClean="0">
                          <a:latin typeface="Segoe UI" panose="020B0502040204020203" pitchFamily="34" charset="0"/>
                          <a:ea typeface="Segoe UI" panose="020B0502040204020203" pitchFamily="34" charset="0"/>
                          <a:cs typeface="Segoe UI" panose="020B0502040204020203" pitchFamily="34" charset="0"/>
                        </a:rPr>
                        <a:t>Insights Team</a:t>
                      </a:r>
                      <a:endParaRPr lang="en-US" sz="1200" b="0" i="1" dirty="0">
                        <a:latin typeface="Segoe UI" panose="020B0502040204020203" pitchFamily="34" charset="0"/>
                        <a:ea typeface="Segoe UI" panose="020B0502040204020203" pitchFamily="34" charset="0"/>
                        <a:cs typeface="Segoe UI" panose="020B0502040204020203" pitchFamily="34" charset="0"/>
                      </a:endParaRPr>
                    </a:p>
                  </a:txBody>
                  <a:tcPr marT="34290" marB="34290"/>
                </a:tc>
                <a:tc>
                  <a:txBody>
                    <a:bodyPr/>
                    <a:lstStyle/>
                    <a:p>
                      <a:pPr algn="ctr"/>
                      <a:r>
                        <a:rPr lang="en-US" sz="1200" i="1" baseline="0" dirty="0" smtClean="0">
                          <a:latin typeface="Segoe UI" panose="020B0502040204020203" pitchFamily="34" charset="0"/>
                          <a:ea typeface="Segoe UI" panose="020B0502040204020203" pitchFamily="34" charset="0"/>
                          <a:cs typeface="Segoe UI" panose="020B0502040204020203" pitchFamily="34" charset="0"/>
                        </a:rPr>
                        <a:t>Harvard</a:t>
                      </a:r>
                    </a:p>
                    <a:p>
                      <a:pPr algn="ctr"/>
                      <a:r>
                        <a:rPr lang="en-US" sz="1200" i="1" baseline="0" dirty="0" smtClean="0">
                          <a:latin typeface="Segoe UI" panose="020B0502040204020203" pitchFamily="34" charset="0"/>
                          <a:ea typeface="Segoe UI" panose="020B0502040204020203" pitchFamily="34" charset="0"/>
                          <a:cs typeface="Segoe UI" panose="020B0502040204020203" pitchFamily="34" charset="0"/>
                        </a:rPr>
                        <a:t>Kennedy School</a:t>
                      </a:r>
                      <a:endParaRPr lang="en-US" sz="1200" b="0" i="1" dirty="0">
                        <a:latin typeface="Segoe UI" panose="020B0502040204020203" pitchFamily="34" charset="0"/>
                        <a:ea typeface="Segoe UI" panose="020B0502040204020203" pitchFamily="34" charset="0"/>
                        <a:cs typeface="Segoe UI" panose="020B0502040204020203" pitchFamily="34" charset="0"/>
                      </a:endParaRPr>
                    </a:p>
                  </a:txBody>
                  <a:tcPr marT="34290" marB="34290"/>
                </a:tc>
              </a:tr>
            </a:tbl>
          </a:graphicData>
        </a:graphic>
      </p:graphicFrame>
    </p:spTree>
    <p:extLst>
      <p:ext uri="{BB962C8B-B14F-4D97-AF65-F5344CB8AC3E}">
        <p14:creationId xmlns:p14="http://schemas.microsoft.com/office/powerpoint/2010/main" val="2650360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072774182"/>
              </p:ext>
            </p:extLst>
          </p:nvPr>
        </p:nvGraphicFramePr>
        <p:xfrm>
          <a:off x="467546" y="555526"/>
          <a:ext cx="8251371" cy="4587974"/>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p:cNvGrpSpPr/>
          <p:nvPr/>
        </p:nvGrpSpPr>
        <p:grpSpPr>
          <a:xfrm>
            <a:off x="999605" y="1234043"/>
            <a:ext cx="2780306" cy="835997"/>
            <a:chOff x="6402197" y="2179422"/>
            <a:chExt cx="2780306" cy="1114662"/>
          </a:xfrm>
        </p:grpSpPr>
        <p:sp>
          <p:nvSpPr>
            <p:cNvPr id="14" name="TextBox 13"/>
            <p:cNvSpPr txBox="1"/>
            <p:nvPr/>
          </p:nvSpPr>
          <p:spPr>
            <a:xfrm>
              <a:off x="6402197" y="2179422"/>
              <a:ext cx="2476279" cy="1107995"/>
            </a:xfrm>
            <a:prstGeom prst="rect">
              <a:avLst/>
            </a:prstGeom>
            <a:noFill/>
            <a:ln w="38100">
              <a:solidFill>
                <a:srgbClr val="FF0000"/>
              </a:solidFill>
            </a:ln>
          </p:spPr>
          <p:txBody>
            <a:bodyPr wrap="square" rtlCol="0">
              <a:spAutoFit/>
            </a:bodyPr>
            <a:lstStyle/>
            <a:p>
              <a:pPr algn="ctr"/>
              <a:r>
                <a:rPr lang="en-US" sz="1600" b="1" dirty="0">
                  <a:solidFill>
                    <a:srgbClr val="FF0000"/>
                  </a:solidFill>
                  <a:latin typeface="Segoe UI" panose="020B0502040204020203" pitchFamily="34" charset="0"/>
                  <a:ea typeface="Segoe UI" panose="020B0502040204020203" pitchFamily="34" charset="0"/>
                  <a:cs typeface="Segoe UI" panose="020B0502040204020203" pitchFamily="34" charset="0"/>
                </a:rPr>
                <a:t>67% </a:t>
              </a:r>
              <a:r>
                <a:rPr lang="en-US" sz="1600" b="1" dirty="0">
                  <a:solidFill>
                    <a:srgbClr val="002060"/>
                  </a:solidFill>
                  <a:latin typeface="Segoe UI" panose="020B0502040204020203" pitchFamily="34" charset="0"/>
                  <a:ea typeface="Segoe UI" panose="020B0502040204020203" pitchFamily="34" charset="0"/>
                  <a:cs typeface="Segoe UI" panose="020B0502040204020203" pitchFamily="34" charset="0"/>
                </a:rPr>
                <a:t>increase in payment rate vs. the control group</a:t>
              </a:r>
            </a:p>
          </p:txBody>
        </p:sp>
        <p:cxnSp>
          <p:nvCxnSpPr>
            <p:cNvPr id="15" name="Straight Arrow Connector 14"/>
            <p:cNvCxnSpPr>
              <a:stCxn id="14" idx="3"/>
            </p:cNvCxnSpPr>
            <p:nvPr/>
          </p:nvCxnSpPr>
          <p:spPr>
            <a:xfrm>
              <a:off x="8878476" y="2733420"/>
              <a:ext cx="304027" cy="5606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251520" y="195486"/>
            <a:ext cx="8712968" cy="1019268"/>
          </a:xfrm>
        </p:spPr>
        <p:txBody>
          <a:bodyPr>
            <a:noAutofit/>
          </a:bodyPr>
          <a:lstStyle/>
          <a:p>
            <a:r>
              <a:rPr lang="en-US" sz="3200" b="1" dirty="0" smtClean="0">
                <a:solidFill>
                  <a:srgbClr val="00B0F0"/>
                </a:solidFill>
                <a:latin typeface="Segoe UI" panose="020B0502040204020203" pitchFamily="34" charset="0"/>
                <a:ea typeface="Segoe UI" panose="020B0502040204020203" pitchFamily="34" charset="0"/>
                <a:cs typeface="Segoe UI" panose="020B0502040204020203" pitchFamily="34" charset="0"/>
              </a:rPr>
              <a:t>Percentage of taxpayers that paid depending on whether they received a letter</a:t>
            </a:r>
            <a:endParaRPr lang="en-US" sz="3200" b="1" i="1" dirty="0">
              <a:solidFill>
                <a:srgbClr val="00B0F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2"/>
          </p:nvPr>
        </p:nvSpPr>
        <p:spPr/>
        <p:txBody>
          <a:bodyPr/>
          <a:lstStyle/>
          <a:p>
            <a:fld id="{13B7EE9E-46A2-4398-948D-30404960988E}" type="slidenum">
              <a:rPr lang="en-GB" smtClean="0">
                <a:solidFill>
                  <a:prstClr val="black">
                    <a:tint val="75000"/>
                  </a:prstClr>
                </a:solidFill>
              </a:rPr>
              <a:pPr/>
              <a:t>10</a:t>
            </a:fld>
            <a:endParaRPr lang="en-GB">
              <a:solidFill>
                <a:prstClr val="black">
                  <a:tint val="75000"/>
                </a:prstClr>
              </a:solidFill>
            </a:endParaRPr>
          </a:p>
        </p:txBody>
      </p:sp>
    </p:spTree>
    <p:extLst>
      <p:ext uri="{BB962C8B-B14F-4D97-AF65-F5344CB8AC3E}">
        <p14:creationId xmlns:p14="http://schemas.microsoft.com/office/powerpoint/2010/main" val="254284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Effect transition="in" filter="fade">
                                      <p:cBhvr>
                                        <p:cTn id="1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B7EE9E-46A2-4398-948D-30404960988E}" type="slidenum">
              <a:rPr lang="en-GB" smtClean="0">
                <a:solidFill>
                  <a:prstClr val="black">
                    <a:tint val="75000"/>
                  </a:prstClr>
                </a:solidFill>
              </a:rPr>
              <a:pPr/>
              <a:t>11</a:t>
            </a:fld>
            <a:endParaRPr lang="en-GB" dirty="0">
              <a:solidFill>
                <a:prstClr val="black">
                  <a:tint val="75000"/>
                </a:prstClr>
              </a:solidFill>
            </a:endParaRPr>
          </a:p>
        </p:txBody>
      </p:sp>
      <p:sp>
        <p:nvSpPr>
          <p:cNvPr id="2" name="Title 1"/>
          <p:cNvSpPr>
            <a:spLocks noGrp="1"/>
          </p:cNvSpPr>
          <p:nvPr>
            <p:ph type="title"/>
          </p:nvPr>
        </p:nvSpPr>
        <p:spPr>
          <a:xfrm>
            <a:off x="251520" y="195486"/>
            <a:ext cx="8712968" cy="1019268"/>
          </a:xfrm>
        </p:spPr>
        <p:txBody>
          <a:bodyPr>
            <a:normAutofit fontScale="90000"/>
          </a:bodyPr>
          <a:lstStyle/>
          <a:p>
            <a:r>
              <a:rPr lang="en-US" b="1" dirty="0" smtClean="0">
                <a:solidFill>
                  <a:srgbClr val="00B0F0"/>
                </a:solidFill>
                <a:latin typeface="Segoe UI" panose="020B0502040204020203" pitchFamily="34" charset="0"/>
                <a:ea typeface="Segoe UI" panose="020B0502040204020203" pitchFamily="34" charset="0"/>
                <a:cs typeface="Segoe UI" panose="020B0502040204020203" pitchFamily="34" charset="0"/>
              </a:rPr>
              <a:t>Percentage of taxpayers that paid:</a:t>
            </a:r>
            <a:br>
              <a:rPr lang="en-US" b="1" dirty="0" smtClean="0">
                <a:solidFill>
                  <a:srgbClr val="00B0F0"/>
                </a:solidFill>
                <a:latin typeface="Segoe UI" panose="020B0502040204020203" pitchFamily="34" charset="0"/>
                <a:ea typeface="Segoe UI" panose="020B0502040204020203" pitchFamily="34" charset="0"/>
                <a:cs typeface="Segoe UI" panose="020B0502040204020203" pitchFamily="34" charset="0"/>
              </a:rPr>
            </a:br>
            <a:r>
              <a:rPr lang="en-US" b="1" i="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Firms</a:t>
            </a:r>
            <a:r>
              <a:rPr lang="en-US" b="1" i="1" dirty="0" smtClean="0">
                <a:solidFill>
                  <a:srgbClr val="00B0F0"/>
                </a:solidFill>
                <a:latin typeface="Segoe UI" panose="020B0502040204020203" pitchFamily="34" charset="0"/>
                <a:ea typeface="Segoe UI" panose="020B0502040204020203" pitchFamily="34" charset="0"/>
                <a:cs typeface="Segoe UI" panose="020B0502040204020203" pitchFamily="34" charset="0"/>
              </a:rPr>
              <a:t> vs. </a:t>
            </a:r>
            <a:r>
              <a:rPr lang="en-US" b="1" i="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Individuals</a:t>
            </a:r>
            <a:r>
              <a:rPr lang="en-US" b="1" dirty="0" smtClean="0">
                <a:solidFill>
                  <a:srgbClr val="00B0F0"/>
                </a:solidFill>
                <a:latin typeface="Segoe UI" panose="020B0502040204020203" pitchFamily="34" charset="0"/>
                <a:ea typeface="Segoe UI" panose="020B0502040204020203" pitchFamily="34" charset="0"/>
                <a:cs typeface="Segoe UI" panose="020B0502040204020203" pitchFamily="34" charset="0"/>
              </a:rPr>
              <a:t> (LATE)</a:t>
            </a:r>
            <a:endParaRPr lang="en-US" b="1" dirty="0">
              <a:solidFill>
                <a:srgbClr val="00B0F0"/>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5" name="Chart 4"/>
          <p:cNvGraphicFramePr/>
          <p:nvPr>
            <p:extLst>
              <p:ext uri="{D42A27DB-BD31-4B8C-83A1-F6EECF244321}">
                <p14:modId xmlns:p14="http://schemas.microsoft.com/office/powerpoint/2010/main" val="2485987535"/>
              </p:ext>
            </p:extLst>
          </p:nvPr>
        </p:nvGraphicFramePr>
        <p:xfrm>
          <a:off x="381000" y="962827"/>
          <a:ext cx="8454712" cy="39639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345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4350"/>
            <a:ext cx="8229600" cy="857250"/>
          </a:xfrm>
        </p:spPr>
        <p:txBody>
          <a:bodyPr>
            <a:noAutofit/>
          </a:bodyPr>
          <a:lstStyle/>
          <a:p>
            <a:r>
              <a:rPr lang="en-GB" sz="3600" b="1" dirty="0">
                <a:solidFill>
                  <a:srgbClr val="00B0F0"/>
                </a:solidFill>
                <a:latin typeface="Segoe UI" panose="020B0502040204020203" pitchFamily="34" charset="0"/>
                <a:ea typeface="Segoe UI" panose="020B0502040204020203" pitchFamily="34" charset="0"/>
                <a:cs typeface="Segoe UI" panose="020B0502040204020203" pitchFamily="34" charset="0"/>
              </a:rPr>
              <a:t>Amount of tax received </a:t>
            </a:r>
            <a:r>
              <a:rPr lang="en-GB" sz="3600" b="1" dirty="0" smtClean="0">
                <a:solidFill>
                  <a:srgbClr val="00B0F0"/>
                </a:solidFill>
                <a:latin typeface="Segoe UI" panose="020B0502040204020203" pitchFamily="34" charset="0"/>
                <a:ea typeface="Segoe UI" panose="020B0502040204020203" pitchFamily="34" charset="0"/>
                <a:cs typeface="Segoe UI" panose="020B0502040204020203" pitchFamily="34" charset="0"/>
              </a:rPr>
              <a:t>by letter </a:t>
            </a:r>
            <a:r>
              <a:rPr lang="en-GB" sz="3600" b="1" dirty="0">
                <a:solidFill>
                  <a:srgbClr val="00B0F0"/>
                </a:solidFill>
                <a:latin typeface="Segoe UI" panose="020B0502040204020203" pitchFamily="34" charset="0"/>
                <a:ea typeface="Segoe UI" panose="020B0502040204020203" pitchFamily="34" charset="0"/>
                <a:cs typeface="Segoe UI" panose="020B0502040204020203" pitchFamily="34" charset="0"/>
              </a:rPr>
              <a:t>sent </a:t>
            </a:r>
            <a:r>
              <a:rPr lang="en-GB" sz="3600" b="1" dirty="0" smtClean="0">
                <a:solidFill>
                  <a:srgbClr val="00B0F0"/>
                </a:solidFill>
                <a:latin typeface="Segoe UI" panose="020B0502040204020203" pitchFamily="34" charset="0"/>
                <a:ea typeface="Segoe UI" panose="020B0502040204020203" pitchFamily="34" charset="0"/>
                <a:cs typeface="Segoe UI" panose="020B0502040204020203" pitchFamily="34" charset="0"/>
              </a:rPr>
              <a:t>(</a:t>
            </a:r>
            <a:r>
              <a:rPr lang="en-GB" sz="3600" b="1" dirty="0">
                <a:solidFill>
                  <a:srgbClr val="00B0F0"/>
                </a:solidFill>
                <a:latin typeface="Segoe UI" panose="020B0502040204020203" pitchFamily="34" charset="0"/>
                <a:ea typeface="Segoe UI" panose="020B0502040204020203" pitchFamily="34" charset="0"/>
                <a:cs typeface="Segoe UI" panose="020B0502040204020203" pitchFamily="34" charset="0"/>
              </a:rPr>
              <a:t>after </a:t>
            </a:r>
            <a:r>
              <a:rPr lang="en-GB" sz="3600" b="1" dirty="0" smtClean="0">
                <a:solidFill>
                  <a:srgbClr val="00B0F0"/>
                </a:solidFill>
                <a:latin typeface="Segoe UI" panose="020B0502040204020203" pitchFamily="34" charset="0"/>
                <a:ea typeface="Segoe UI" panose="020B0502040204020203" pitchFamily="34" charset="0"/>
                <a:cs typeface="Segoe UI" panose="020B0502040204020203" pitchFamily="34" charset="0"/>
              </a:rPr>
              <a:t>12 months)</a:t>
            </a:r>
            <a:br>
              <a:rPr lang="en-GB" sz="3600" b="1" dirty="0" smtClean="0">
                <a:solidFill>
                  <a:srgbClr val="00B0F0"/>
                </a:solidFill>
                <a:latin typeface="Segoe UI" panose="020B0502040204020203" pitchFamily="34" charset="0"/>
                <a:ea typeface="Segoe UI" panose="020B0502040204020203" pitchFamily="34" charset="0"/>
                <a:cs typeface="Segoe UI" panose="020B0502040204020203" pitchFamily="34" charset="0"/>
              </a:rPr>
            </a:br>
            <a:r>
              <a:rPr lang="en-GB" sz="3600" b="1" dirty="0" smtClean="0">
                <a:solidFill>
                  <a:srgbClr val="00B0F0"/>
                </a:solidFill>
                <a:latin typeface="Segoe UI" panose="020B0502040204020203" pitchFamily="34" charset="0"/>
                <a:ea typeface="Segoe UI" panose="020B0502040204020203" pitchFamily="34" charset="0"/>
                <a:cs typeface="Segoe UI" panose="020B0502040204020203" pitchFamily="34" charset="0"/>
              </a:rPr>
              <a:t>Intention to Treat</a:t>
            </a:r>
            <a:endParaRPr lang="en-GB" sz="3600" b="1" dirty="0">
              <a:solidFill>
                <a:srgbClr val="00B0F0"/>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4" name="Chart 3"/>
          <p:cNvGraphicFramePr/>
          <p:nvPr>
            <p:extLst>
              <p:ext uri="{D42A27DB-BD31-4B8C-83A1-F6EECF244321}">
                <p14:modId xmlns:p14="http://schemas.microsoft.com/office/powerpoint/2010/main" val="224022956"/>
              </p:ext>
            </p:extLst>
          </p:nvPr>
        </p:nvGraphicFramePr>
        <p:xfrm>
          <a:off x="618978" y="960121"/>
          <a:ext cx="7863840" cy="3893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671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7474"/>
            <a:ext cx="8712968" cy="648072"/>
          </a:xfrm>
        </p:spPr>
        <p:txBody>
          <a:bodyPr>
            <a:normAutofit fontScale="90000"/>
          </a:bodyPr>
          <a:lstStyle/>
          <a:p>
            <a:r>
              <a:rPr lang="en-US" sz="4000" b="1" dirty="0" smtClean="0">
                <a:solidFill>
                  <a:srgbClr val="00B0F0"/>
                </a:solidFill>
                <a:latin typeface="Segoe UI" panose="020B0502040204020203" pitchFamily="34" charset="0"/>
                <a:ea typeface="Segoe UI" panose="020B0502040204020203" pitchFamily="34" charset="0"/>
                <a:cs typeface="Segoe UI" panose="020B0502040204020203" pitchFamily="34" charset="0"/>
              </a:rPr>
              <a:t>Long-Term Impact</a:t>
            </a:r>
            <a:endParaRPr lang="en-US" sz="4000" b="1" i="1" dirty="0" smtClean="0">
              <a:solidFill>
                <a:srgbClr val="00B0F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2"/>
          </p:nvPr>
        </p:nvSpPr>
        <p:spPr/>
        <p:txBody>
          <a:bodyPr/>
          <a:lstStyle/>
          <a:p>
            <a:fld id="{13B7EE9E-46A2-4398-948D-30404960988E}" type="slidenum">
              <a:rPr lang="en-GB" smtClean="0">
                <a:solidFill>
                  <a:prstClr val="black">
                    <a:tint val="75000"/>
                  </a:prstClr>
                </a:solidFill>
              </a:rPr>
              <a:pPr/>
              <a:t>13</a:t>
            </a:fld>
            <a:endParaRPr lang="en-GB">
              <a:solidFill>
                <a:prstClr val="black">
                  <a:tint val="75000"/>
                </a:prstClr>
              </a:solidFill>
            </a:endParaRPr>
          </a:p>
        </p:txBody>
      </p:sp>
      <p:graphicFrame>
        <p:nvGraphicFramePr>
          <p:cNvPr id="5" name="Chart 4"/>
          <p:cNvGraphicFramePr/>
          <p:nvPr>
            <p:extLst>
              <p:ext uri="{D42A27DB-BD31-4B8C-83A1-F6EECF244321}">
                <p14:modId xmlns:p14="http://schemas.microsoft.com/office/powerpoint/2010/main" val="118784301"/>
              </p:ext>
            </p:extLst>
          </p:nvPr>
        </p:nvGraphicFramePr>
        <p:xfrm>
          <a:off x="467544" y="735547"/>
          <a:ext cx="8136904" cy="4305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801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857250"/>
          </a:xfrm>
        </p:spPr>
        <p:txBody>
          <a:bodyPr>
            <a:normAutofit/>
          </a:bodyPr>
          <a:lstStyle/>
          <a:p>
            <a:r>
              <a:rPr lang="en-US" b="1" dirty="0" smtClean="0">
                <a:solidFill>
                  <a:srgbClr val="00B0F0"/>
                </a:solidFill>
                <a:latin typeface="Segoe UI" panose="020B0502040204020203" pitchFamily="34" charset="0"/>
                <a:ea typeface="Segoe UI" panose="020B0502040204020203" pitchFamily="34" charset="0"/>
                <a:cs typeface="Segoe UI" panose="020B0502040204020203" pitchFamily="34" charset="0"/>
              </a:rPr>
              <a:t>CAPTCHA Experiment</a:t>
            </a:r>
            <a:endParaRPr lang="en-US" b="1" dirty="0">
              <a:solidFill>
                <a:srgbClr val="00B0F0"/>
              </a:solidFill>
              <a:latin typeface="Segoe UI" panose="020B0502040204020203" pitchFamily="34" charset="0"/>
              <a:ea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316" y="897564"/>
            <a:ext cx="4860000" cy="1660384"/>
          </a:xfrm>
          <a:prstGeom prst="rect">
            <a:avLst/>
          </a:prstGeom>
          <a:noFill/>
          <a:ln>
            <a:noFill/>
          </a:ln>
        </p:spPr>
      </p:pic>
      <p:grpSp>
        <p:nvGrpSpPr>
          <p:cNvPr id="3" name="Group 2"/>
          <p:cNvGrpSpPr/>
          <p:nvPr/>
        </p:nvGrpSpPr>
        <p:grpSpPr>
          <a:xfrm>
            <a:off x="5120092" y="1392681"/>
            <a:ext cx="3816182" cy="2745245"/>
            <a:chOff x="5120092" y="1856905"/>
            <a:chExt cx="3816182" cy="3374261"/>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6274" y="1856905"/>
              <a:ext cx="3600000" cy="1739653"/>
            </a:xfrm>
            <a:prstGeom prst="rect">
              <a:avLst/>
            </a:prstGeom>
            <a:noFill/>
            <a:ln>
              <a:no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6274" y="3716259"/>
              <a:ext cx="3600000" cy="1514907"/>
            </a:xfrm>
            <a:prstGeom prst="rect">
              <a:avLst/>
            </a:prstGeom>
            <a:noFill/>
            <a:ln>
              <a:noFill/>
            </a:ln>
          </p:spPr>
        </p:pic>
        <p:sp>
          <p:nvSpPr>
            <p:cNvPr id="10" name="Right Arrow 9"/>
            <p:cNvSpPr/>
            <p:nvPr/>
          </p:nvSpPr>
          <p:spPr>
            <a:xfrm>
              <a:off x="5120092" y="4228053"/>
              <a:ext cx="197098" cy="286602"/>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 name="Group 4"/>
          <p:cNvGrpSpPr/>
          <p:nvPr/>
        </p:nvGrpSpPr>
        <p:grpSpPr>
          <a:xfrm>
            <a:off x="228202" y="2557950"/>
            <a:ext cx="4860000" cy="2490242"/>
            <a:chOff x="228202" y="3410598"/>
            <a:chExt cx="4860000" cy="3320323"/>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202" y="3716259"/>
              <a:ext cx="4860000" cy="3014662"/>
            </a:xfrm>
            <a:prstGeom prst="rect">
              <a:avLst/>
            </a:prstGeom>
            <a:noFill/>
            <a:ln>
              <a:noFill/>
            </a:ln>
          </p:spPr>
        </p:pic>
        <p:sp>
          <p:nvSpPr>
            <p:cNvPr id="11" name="Down Arrow 10"/>
            <p:cNvSpPr/>
            <p:nvPr/>
          </p:nvSpPr>
          <p:spPr>
            <a:xfrm>
              <a:off x="2468610" y="3410598"/>
              <a:ext cx="270000" cy="2700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2" name="Slide Number Placeholder 11"/>
          <p:cNvSpPr>
            <a:spLocks noGrp="1"/>
          </p:cNvSpPr>
          <p:nvPr>
            <p:ph type="sldNum" sz="quarter" idx="12"/>
          </p:nvPr>
        </p:nvSpPr>
        <p:spPr/>
        <p:txBody>
          <a:bodyPr/>
          <a:lstStyle/>
          <a:p>
            <a:fld id="{13B7EE9E-46A2-4398-948D-30404960988E}" type="slidenum">
              <a:rPr lang="en-GB" smtClean="0">
                <a:solidFill>
                  <a:prstClr val="black">
                    <a:tint val="75000"/>
                  </a:prstClr>
                </a:solidFill>
              </a:rPr>
              <a:pPr/>
              <a:t>14</a:t>
            </a:fld>
            <a:endParaRPr lang="en-GB">
              <a:solidFill>
                <a:prstClr val="black">
                  <a:tint val="75000"/>
                </a:prstClr>
              </a:solidFill>
            </a:endParaRPr>
          </a:p>
        </p:txBody>
      </p:sp>
    </p:spTree>
    <p:extLst>
      <p:ext uri="{BB962C8B-B14F-4D97-AF65-F5344CB8AC3E}">
        <p14:creationId xmlns:p14="http://schemas.microsoft.com/office/powerpoint/2010/main" val="82741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4677255"/>
            <a:ext cx="2133600" cy="273844"/>
          </a:xfrm>
        </p:spPr>
        <p:txBody>
          <a:bodyPr/>
          <a:lstStyle/>
          <a:p>
            <a:fld id="{13B7EE9E-46A2-4398-948D-30404960988E}" type="slidenum">
              <a:rPr lang="en-GB" smtClean="0">
                <a:solidFill>
                  <a:prstClr val="black">
                    <a:tint val="75000"/>
                  </a:prstClr>
                </a:solidFill>
              </a:rPr>
              <a:pPr/>
              <a:t>15</a:t>
            </a:fld>
            <a:endParaRPr lang="en-GB">
              <a:solidFill>
                <a:prstClr val="black">
                  <a:tint val="75000"/>
                </a:prstClr>
              </a:solidFill>
            </a:endParaRPr>
          </a:p>
        </p:txBody>
      </p:sp>
      <p:sp>
        <p:nvSpPr>
          <p:cNvPr id="3" name="TextBox 2"/>
          <p:cNvSpPr txBox="1"/>
          <p:nvPr/>
        </p:nvSpPr>
        <p:spPr>
          <a:xfrm>
            <a:off x="0" y="3909459"/>
            <a:ext cx="3059832" cy="1261884"/>
          </a:xfrm>
          <a:prstGeom prst="rect">
            <a:avLst/>
          </a:prstGeom>
          <a:noFill/>
        </p:spPr>
        <p:txBody>
          <a:bodyPr wrap="square" rtlCol="0">
            <a:spAutoFit/>
          </a:bodyPr>
          <a:lstStyle/>
          <a:p>
            <a:pPr algn="ctr"/>
            <a:r>
              <a:rPr lang="en-US" sz="2800" b="1" dirty="0">
                <a:solidFill>
                  <a:prstClr val="black"/>
                </a:solidFill>
                <a:latin typeface="Segoe UI" panose="020B0502040204020203" pitchFamily="34" charset="0"/>
                <a:ea typeface="Segoe UI" panose="020B0502040204020203" pitchFamily="34" charset="0"/>
                <a:cs typeface="Segoe UI" panose="020B0502040204020203" pitchFamily="34" charset="0"/>
              </a:rPr>
              <a:t>#1</a:t>
            </a:r>
          </a:p>
          <a:p>
            <a:pPr algn="ctr"/>
            <a:r>
              <a:rPr lang="en-US" sz="2400" b="1" dirty="0">
                <a:solidFill>
                  <a:srgbClr val="0070C0"/>
                </a:solidFill>
                <a:latin typeface="Segoe UI" panose="020B0502040204020203" pitchFamily="34" charset="0"/>
                <a:ea typeface="Segoe UI" panose="020B0502040204020203" pitchFamily="34" charset="0"/>
                <a:cs typeface="Segoe UI" panose="020B0502040204020203" pitchFamily="34" charset="0"/>
              </a:rPr>
              <a:t>Honesty Declaration</a:t>
            </a:r>
          </a:p>
        </p:txBody>
      </p:sp>
      <p:sp>
        <p:nvSpPr>
          <p:cNvPr id="11" name="TextBox 10"/>
          <p:cNvSpPr txBox="1"/>
          <p:nvPr/>
        </p:nvSpPr>
        <p:spPr>
          <a:xfrm>
            <a:off x="3131840" y="3922092"/>
            <a:ext cx="2880320" cy="892552"/>
          </a:xfrm>
          <a:prstGeom prst="rect">
            <a:avLst/>
          </a:prstGeom>
          <a:noFill/>
        </p:spPr>
        <p:txBody>
          <a:bodyPr wrap="square" rtlCol="0">
            <a:spAutoFit/>
          </a:bodyPr>
          <a:lstStyle/>
          <a:p>
            <a:pPr algn="ctr"/>
            <a:r>
              <a:rPr lang="en-US" sz="2800" b="1" dirty="0">
                <a:solidFill>
                  <a:prstClr val="black"/>
                </a:solidFill>
                <a:latin typeface="Segoe UI" panose="020B0502040204020203" pitchFamily="34" charset="0"/>
                <a:ea typeface="Segoe UI" panose="020B0502040204020203" pitchFamily="34" charset="0"/>
                <a:cs typeface="Segoe UI" panose="020B0502040204020203" pitchFamily="34" charset="0"/>
              </a:rPr>
              <a:t>#2</a:t>
            </a:r>
          </a:p>
          <a:p>
            <a:pPr algn="ctr"/>
            <a:r>
              <a:rPr lang="en-US" sz="2400" b="1" dirty="0">
                <a:solidFill>
                  <a:srgbClr val="0070C0"/>
                </a:solidFill>
                <a:latin typeface="Segoe UI" panose="020B0502040204020203" pitchFamily="34" charset="0"/>
                <a:ea typeface="Segoe UI" panose="020B0502040204020203" pitchFamily="34" charset="0"/>
                <a:cs typeface="Segoe UI" panose="020B0502040204020203" pitchFamily="34" charset="0"/>
              </a:rPr>
              <a:t>Public Good</a:t>
            </a:r>
          </a:p>
        </p:txBody>
      </p:sp>
      <p:pic>
        <p:nvPicPr>
          <p:cNvPr id="12" name="Picture 11"/>
          <p:cNvPicPr/>
          <p:nvPr/>
        </p:nvPicPr>
        <p:blipFill>
          <a:blip r:embed="rId2"/>
          <a:stretch>
            <a:fillRect/>
          </a:stretch>
        </p:blipFill>
        <p:spPr>
          <a:xfrm>
            <a:off x="52824" y="51471"/>
            <a:ext cx="2890708" cy="3929806"/>
          </a:xfrm>
          <a:prstGeom prst="rect">
            <a:avLst/>
          </a:prstGeom>
          <a:ln>
            <a:noFill/>
          </a:ln>
        </p:spPr>
      </p:pic>
      <p:pic>
        <p:nvPicPr>
          <p:cNvPr id="13" name="Picture 12"/>
          <p:cNvPicPr/>
          <p:nvPr/>
        </p:nvPicPr>
        <p:blipFill>
          <a:blip r:embed="rId3"/>
          <a:stretch>
            <a:fillRect/>
          </a:stretch>
        </p:blipFill>
        <p:spPr>
          <a:xfrm>
            <a:off x="3015540" y="51470"/>
            <a:ext cx="2996620" cy="3942438"/>
          </a:xfrm>
          <a:prstGeom prst="rect">
            <a:avLst/>
          </a:prstGeom>
          <a:ln>
            <a:noFill/>
          </a:ln>
        </p:spPr>
      </p:pic>
      <p:sp>
        <p:nvSpPr>
          <p:cNvPr id="17" name="TextBox 16"/>
          <p:cNvSpPr txBox="1"/>
          <p:nvPr/>
        </p:nvSpPr>
        <p:spPr>
          <a:xfrm>
            <a:off x="6084168" y="3922092"/>
            <a:ext cx="2880320" cy="892552"/>
          </a:xfrm>
          <a:prstGeom prst="rect">
            <a:avLst/>
          </a:prstGeom>
          <a:noFill/>
        </p:spPr>
        <p:txBody>
          <a:bodyPr wrap="square" rtlCol="0">
            <a:spAutoFit/>
          </a:bodyPr>
          <a:lstStyle/>
          <a:p>
            <a:pPr algn="ctr"/>
            <a:r>
              <a:rPr lang="en-US" sz="2800" b="1" dirty="0">
                <a:solidFill>
                  <a:prstClr val="black"/>
                </a:solidFill>
                <a:latin typeface="Segoe UI" panose="020B0502040204020203" pitchFamily="34" charset="0"/>
                <a:ea typeface="Segoe UI" panose="020B0502040204020203" pitchFamily="34" charset="0"/>
                <a:cs typeface="Segoe UI" panose="020B0502040204020203" pitchFamily="34" charset="0"/>
              </a:rPr>
              <a:t>#3</a:t>
            </a:r>
          </a:p>
          <a:p>
            <a:pPr algn="ctr"/>
            <a:r>
              <a:rPr lang="en-US" sz="2400" b="1" dirty="0">
                <a:solidFill>
                  <a:srgbClr val="0070C0"/>
                </a:solidFill>
                <a:latin typeface="Segoe UI" panose="020B0502040204020203" pitchFamily="34" charset="0"/>
                <a:ea typeface="Segoe UI" panose="020B0502040204020203" pitchFamily="34" charset="0"/>
                <a:cs typeface="Segoe UI" panose="020B0502040204020203" pitchFamily="34" charset="0"/>
              </a:rPr>
              <a:t>Punishment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38848" y="51471"/>
            <a:ext cx="2825640" cy="3942438"/>
          </a:xfrm>
          <a:prstGeom prst="rect">
            <a:avLst/>
          </a:prstGeom>
          <a:noFill/>
          <a:ln>
            <a:noFill/>
          </a:ln>
        </p:spPr>
      </p:pic>
    </p:spTree>
    <p:extLst>
      <p:ext uri="{BB962C8B-B14F-4D97-AF65-F5344CB8AC3E}">
        <p14:creationId xmlns:p14="http://schemas.microsoft.com/office/powerpoint/2010/main" val="11441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B7EE9E-46A2-4398-948D-30404960988E}" type="slidenum">
              <a:rPr lang="en-GB" smtClean="0">
                <a:solidFill>
                  <a:prstClr val="black">
                    <a:tint val="75000"/>
                  </a:prstClr>
                </a:solidFill>
              </a:rPr>
              <a:pPr/>
              <a:t>16</a:t>
            </a:fld>
            <a:endParaRPr lang="en-GB">
              <a:solidFill>
                <a:prstClr val="black">
                  <a:tint val="75000"/>
                </a:prstClr>
              </a:solidFill>
            </a:endParaRPr>
          </a:p>
        </p:txBody>
      </p:sp>
      <p:pic>
        <p:nvPicPr>
          <p:cNvPr id="9" name="Picture 8"/>
          <p:cNvPicPr/>
          <p:nvPr/>
        </p:nvPicPr>
        <p:blipFill>
          <a:blip r:embed="rId2"/>
          <a:stretch>
            <a:fillRect/>
          </a:stretch>
        </p:blipFill>
        <p:spPr>
          <a:xfrm>
            <a:off x="111099" y="94944"/>
            <a:ext cx="2980800" cy="4042980"/>
          </a:xfrm>
          <a:prstGeom prst="rect">
            <a:avLst/>
          </a:prstGeom>
          <a:ln>
            <a:noFill/>
          </a:ln>
        </p:spPr>
      </p:pic>
      <p:pic>
        <p:nvPicPr>
          <p:cNvPr id="10" name="Picture 9"/>
          <p:cNvPicPr/>
          <p:nvPr/>
        </p:nvPicPr>
        <p:blipFill>
          <a:blip r:embed="rId3"/>
          <a:stretch>
            <a:fillRect/>
          </a:stretch>
        </p:blipFill>
        <p:spPr>
          <a:xfrm>
            <a:off x="3161639" y="75278"/>
            <a:ext cx="2989800" cy="4042440"/>
          </a:xfrm>
          <a:prstGeom prst="rect">
            <a:avLst/>
          </a:prstGeom>
          <a:ln>
            <a:noFill/>
          </a:ln>
        </p:spPr>
      </p:pic>
      <p:pic>
        <p:nvPicPr>
          <p:cNvPr id="15" name="Picture 14"/>
          <p:cNvPicPr/>
          <p:nvPr/>
        </p:nvPicPr>
        <p:blipFill>
          <a:blip r:embed="rId4"/>
          <a:stretch>
            <a:fillRect/>
          </a:stretch>
        </p:blipFill>
        <p:spPr>
          <a:xfrm>
            <a:off x="6264696" y="94945"/>
            <a:ext cx="2771800" cy="4022774"/>
          </a:xfrm>
          <a:prstGeom prst="rect">
            <a:avLst/>
          </a:prstGeom>
          <a:ln>
            <a:noFill/>
          </a:ln>
        </p:spPr>
      </p:pic>
      <p:sp>
        <p:nvSpPr>
          <p:cNvPr id="3" name="TextBox 2"/>
          <p:cNvSpPr txBox="1"/>
          <p:nvPr/>
        </p:nvSpPr>
        <p:spPr>
          <a:xfrm>
            <a:off x="179512" y="3942635"/>
            <a:ext cx="2880320" cy="1261884"/>
          </a:xfrm>
          <a:prstGeom prst="rect">
            <a:avLst/>
          </a:prstGeom>
          <a:noFill/>
        </p:spPr>
        <p:txBody>
          <a:bodyPr wrap="square" rtlCol="0">
            <a:spAutoFit/>
          </a:bodyPr>
          <a:lstStyle/>
          <a:p>
            <a:pPr algn="ctr"/>
            <a:r>
              <a:rPr lang="en-US" sz="2800" b="1" dirty="0">
                <a:solidFill>
                  <a:prstClr val="black"/>
                </a:solidFill>
                <a:latin typeface="Segoe UI" panose="020B0502040204020203" pitchFamily="34" charset="0"/>
                <a:ea typeface="Segoe UI" panose="020B0502040204020203" pitchFamily="34" charset="0"/>
                <a:cs typeface="Segoe UI" panose="020B0502040204020203" pitchFamily="34" charset="0"/>
              </a:rPr>
              <a:t>#4</a:t>
            </a:r>
          </a:p>
          <a:p>
            <a:pPr algn="ctr"/>
            <a:r>
              <a:rPr lang="en-US" sz="2400" b="1" dirty="0">
                <a:solidFill>
                  <a:srgbClr val="0070C0"/>
                </a:solidFill>
                <a:latin typeface="Segoe UI" panose="020B0502040204020203" pitchFamily="34" charset="0"/>
                <a:ea typeface="Segoe UI" panose="020B0502040204020203" pitchFamily="34" charset="0"/>
                <a:cs typeface="Segoe UI" panose="020B0502040204020203" pitchFamily="34" charset="0"/>
              </a:rPr>
              <a:t>Selection of Public Good</a:t>
            </a:r>
          </a:p>
        </p:txBody>
      </p:sp>
      <p:sp>
        <p:nvSpPr>
          <p:cNvPr id="11" name="TextBox 10"/>
          <p:cNvSpPr txBox="1"/>
          <p:nvPr/>
        </p:nvSpPr>
        <p:spPr>
          <a:xfrm>
            <a:off x="3131840" y="3955268"/>
            <a:ext cx="2880320" cy="1261884"/>
          </a:xfrm>
          <a:prstGeom prst="rect">
            <a:avLst/>
          </a:prstGeom>
          <a:noFill/>
        </p:spPr>
        <p:txBody>
          <a:bodyPr wrap="square" rtlCol="0">
            <a:spAutoFit/>
          </a:bodyPr>
          <a:lstStyle/>
          <a:p>
            <a:pPr algn="ctr"/>
            <a:r>
              <a:rPr lang="en-US" sz="2800" b="1" dirty="0">
                <a:solidFill>
                  <a:prstClr val="black"/>
                </a:solidFill>
                <a:latin typeface="Segoe UI" panose="020B0502040204020203" pitchFamily="34" charset="0"/>
                <a:ea typeface="Segoe UI" panose="020B0502040204020203" pitchFamily="34" charset="0"/>
                <a:cs typeface="Segoe UI" panose="020B0502040204020203" pitchFamily="34" charset="0"/>
              </a:rPr>
              <a:t>#5</a:t>
            </a:r>
          </a:p>
          <a:p>
            <a:pPr algn="ctr"/>
            <a:r>
              <a:rPr lang="en-US" sz="2400" b="1" dirty="0">
                <a:solidFill>
                  <a:srgbClr val="0070C0"/>
                </a:solidFill>
                <a:latin typeface="Segoe UI" panose="020B0502040204020203" pitchFamily="34" charset="0"/>
                <a:ea typeface="Segoe UI" panose="020B0502040204020203" pitchFamily="34" charset="0"/>
                <a:cs typeface="Segoe UI" panose="020B0502040204020203" pitchFamily="34" charset="0"/>
              </a:rPr>
              <a:t>Selection of Punishment</a:t>
            </a:r>
          </a:p>
        </p:txBody>
      </p:sp>
      <p:sp>
        <p:nvSpPr>
          <p:cNvPr id="17" name="TextBox 16"/>
          <p:cNvSpPr txBox="1"/>
          <p:nvPr/>
        </p:nvSpPr>
        <p:spPr>
          <a:xfrm>
            <a:off x="6012160" y="3955268"/>
            <a:ext cx="2880320" cy="1261884"/>
          </a:xfrm>
          <a:prstGeom prst="rect">
            <a:avLst/>
          </a:prstGeom>
          <a:noFill/>
        </p:spPr>
        <p:txBody>
          <a:bodyPr wrap="square" rtlCol="0">
            <a:spAutoFit/>
          </a:bodyPr>
          <a:lstStyle/>
          <a:p>
            <a:pPr algn="ctr"/>
            <a:r>
              <a:rPr lang="en-US" sz="2800" b="1" dirty="0">
                <a:solidFill>
                  <a:prstClr val="black"/>
                </a:solidFill>
                <a:latin typeface="Segoe UI" panose="020B0502040204020203" pitchFamily="34" charset="0"/>
                <a:ea typeface="Segoe UI" panose="020B0502040204020203" pitchFamily="34" charset="0"/>
                <a:cs typeface="Segoe UI" panose="020B0502040204020203" pitchFamily="34" charset="0"/>
              </a:rPr>
              <a:t>#6</a:t>
            </a:r>
          </a:p>
          <a:p>
            <a:pPr algn="ctr"/>
            <a:r>
              <a:rPr lang="en-US" sz="2400" b="1" dirty="0">
                <a:solidFill>
                  <a:srgbClr val="0070C0"/>
                </a:solidFill>
                <a:latin typeface="Segoe UI" panose="020B0502040204020203" pitchFamily="34" charset="0"/>
                <a:ea typeface="Segoe UI" panose="020B0502040204020203" pitchFamily="34" charset="0"/>
                <a:cs typeface="Segoe UI" panose="020B0502040204020203" pitchFamily="34" charset="0"/>
              </a:rPr>
              <a:t>“I am Honest”</a:t>
            </a:r>
          </a:p>
          <a:p>
            <a:pPr algn="ctr"/>
            <a:r>
              <a:rPr lang="en-US" sz="2400" b="1" dirty="0">
                <a:solidFill>
                  <a:srgbClr val="0070C0"/>
                </a:solidFill>
                <a:latin typeface="Segoe UI" panose="020B0502040204020203" pitchFamily="34" charset="0"/>
                <a:ea typeface="Segoe UI" panose="020B0502040204020203" pitchFamily="34" charset="0"/>
                <a:cs typeface="Segoe UI" panose="020B0502040204020203" pitchFamily="34" charset="0"/>
              </a:rPr>
              <a:t>Selection</a:t>
            </a:r>
          </a:p>
        </p:txBody>
      </p:sp>
    </p:spTree>
    <p:extLst>
      <p:ext uri="{BB962C8B-B14F-4D97-AF65-F5344CB8AC3E}">
        <p14:creationId xmlns:p14="http://schemas.microsoft.com/office/powerpoint/2010/main" val="11696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20538"/>
            <a:ext cx="10441160" cy="534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87474"/>
            <a:ext cx="8229600" cy="857250"/>
          </a:xfrm>
        </p:spPr>
        <p:txBody>
          <a:bodyPr>
            <a:normAutofit/>
          </a:bodyPr>
          <a:lstStyle/>
          <a:p>
            <a:r>
              <a:rPr lang="en-US" b="1" dirty="0" smtClean="0">
                <a:ln>
                  <a:solidFill>
                    <a:schemeClr val="bg1">
                      <a:lumMod val="50000"/>
                    </a:schemeClr>
                  </a:solidFill>
                </a:ln>
                <a:solidFill>
                  <a:srgbClr val="00B0F0"/>
                </a:solidFill>
                <a:latin typeface="Segoe UI" panose="020B0502040204020203" pitchFamily="34" charset="0"/>
                <a:ea typeface="Segoe UI" panose="020B0502040204020203" pitchFamily="34" charset="0"/>
                <a:cs typeface="Segoe UI" panose="020B0502040204020203" pitchFamily="34" charset="0"/>
              </a:rPr>
              <a:t>Takeaways</a:t>
            </a:r>
            <a:endParaRPr lang="en-US" b="1" dirty="0">
              <a:ln>
                <a:solidFill>
                  <a:schemeClr val="bg1">
                    <a:lumMod val="50000"/>
                  </a:schemeClr>
                </a:solidFill>
              </a:ln>
              <a:solidFill>
                <a:srgbClr val="00B0F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67544" y="1229506"/>
            <a:ext cx="8208912" cy="3394472"/>
          </a:xfrm>
        </p:spPr>
        <p:txBody>
          <a:bodyPr>
            <a:normAutofit/>
          </a:bodyPr>
          <a:lstStyle/>
          <a:p>
            <a:pPr>
              <a:spcAft>
                <a:spcPts val="1200"/>
              </a:spcAft>
              <a:buClr>
                <a:srgbClr val="FF0000"/>
              </a:buClr>
            </a:pPr>
            <a:r>
              <a:rPr lang="en-US" sz="30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Social norms </a:t>
            </a:r>
            <a:r>
              <a:rPr lang="en-US" sz="30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and </a:t>
            </a:r>
            <a:r>
              <a:rPr lang="en-US" sz="30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deliberate choice </a:t>
            </a:r>
            <a:r>
              <a:rPr lang="en-US" sz="30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letters had positive impacts on the rate of </a:t>
            </a:r>
            <a:r>
              <a:rPr lang="en-US" sz="30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declaration </a:t>
            </a:r>
            <a:r>
              <a:rPr lang="en-US" sz="30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and the rate of </a:t>
            </a:r>
            <a:r>
              <a:rPr lang="en-US" sz="30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payment</a:t>
            </a:r>
          </a:p>
          <a:p>
            <a:pPr>
              <a:spcAft>
                <a:spcPts val="1200"/>
              </a:spcAft>
              <a:buClr>
                <a:srgbClr val="FF0000"/>
              </a:buClr>
            </a:pPr>
            <a:r>
              <a:rPr lang="en-US" sz="30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Practical</a:t>
            </a:r>
            <a:r>
              <a:rPr lang="en-US" sz="30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 </a:t>
            </a:r>
            <a:r>
              <a:rPr lang="en-US" sz="30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low-cost</a:t>
            </a:r>
            <a:r>
              <a:rPr lang="en-US" sz="3000"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 and </a:t>
            </a:r>
            <a:r>
              <a:rPr lang="en-US" sz="30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evidence-based</a:t>
            </a:r>
          </a:p>
          <a:p>
            <a:pPr>
              <a:spcAft>
                <a:spcPts val="1200"/>
              </a:spcAft>
              <a:buClr>
                <a:srgbClr val="FF0000"/>
              </a:buClr>
            </a:pPr>
            <a:r>
              <a:rPr lang="en-US" sz="3000" dirty="0">
                <a:solidFill>
                  <a:srgbClr val="002060"/>
                </a:solidFill>
                <a:latin typeface="Segoe UI" panose="020B0502040204020203" pitchFamily="34" charset="0"/>
                <a:ea typeface="Segoe UI" panose="020B0502040204020203" pitchFamily="34" charset="0"/>
                <a:cs typeface="Segoe UI" panose="020B0502040204020203" pitchFamily="34" charset="0"/>
              </a:rPr>
              <a:t>Great potential for </a:t>
            </a:r>
            <a:r>
              <a:rPr lang="en-US" sz="30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scalability</a:t>
            </a:r>
            <a:endParaRPr lang="en-US" sz="3000" b="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Slide Number Placeholder 4"/>
          <p:cNvSpPr>
            <a:spLocks noGrp="1"/>
          </p:cNvSpPr>
          <p:nvPr>
            <p:ph type="sldNum" sz="quarter" idx="12"/>
          </p:nvPr>
        </p:nvSpPr>
        <p:spPr/>
        <p:txBody>
          <a:bodyPr/>
          <a:lstStyle/>
          <a:p>
            <a:fld id="{13B7EE9E-46A2-4398-948D-30404960988E}" type="slidenum">
              <a:rPr lang="en-GB" smtClean="0">
                <a:solidFill>
                  <a:prstClr val="black">
                    <a:tint val="75000"/>
                  </a:prstClr>
                </a:solidFill>
              </a:rPr>
              <a:pPr/>
              <a:t>17</a:t>
            </a:fld>
            <a:endParaRPr lang="en-GB">
              <a:solidFill>
                <a:prstClr val="black">
                  <a:tint val="75000"/>
                </a:prstClr>
              </a:solidFill>
            </a:endParaRPr>
          </a:p>
        </p:txBody>
      </p:sp>
      <p:sp>
        <p:nvSpPr>
          <p:cNvPr id="8" name="AutoShape 4" descr="http://www.imgbase.info/images/safe-wallpapers/photography/nature/16637_nature.jpg"/>
          <p:cNvSpPr>
            <a:spLocks noChangeAspect="1" noChangeArrowheads="1"/>
          </p:cNvSpPr>
          <p:nvPr/>
        </p:nvSpPr>
        <p:spPr bwMode="auto">
          <a:xfrm>
            <a:off x="63500" y="-102394"/>
            <a:ext cx="10420350" cy="4886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Times New Roman" pitchFamily="18" charset="0"/>
            </a:endParaRPr>
          </a:p>
        </p:txBody>
      </p:sp>
    </p:spTree>
    <p:extLst>
      <p:ext uri="{BB962C8B-B14F-4D97-AF65-F5344CB8AC3E}">
        <p14:creationId xmlns:p14="http://schemas.microsoft.com/office/powerpoint/2010/main" val="335906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49492"/>
            <a:ext cx="7772400" cy="2376264"/>
          </a:xfrm>
        </p:spPr>
        <p:txBody>
          <a:bodyPr>
            <a:noAutofit/>
          </a:bodyPr>
          <a:lstStyle/>
          <a:p>
            <a:pPr algn="r"/>
            <a:r>
              <a:rPr lang="en-US" sz="4800" b="1" dirty="0" smtClean="0">
                <a:solidFill>
                  <a:schemeClr val="tx2"/>
                </a:solidFill>
                <a:effectLst>
                  <a:outerShdw blurRad="38100" dist="38100" dir="2700000" algn="tl">
                    <a:srgbClr val="000000">
                      <a:alpha val="43137"/>
                    </a:srgbClr>
                  </a:outerShdw>
                </a:effectLst>
                <a:latin typeface="Britannic Bold" panose="020B0903060703020204" pitchFamily="34" charset="0"/>
              </a:rPr>
              <a:t>Thank You</a:t>
            </a:r>
            <a:endParaRPr lang="en-US" sz="4800" b="1" dirty="0">
              <a:solidFill>
                <a:srgbClr val="00B0F0"/>
              </a:solidFill>
              <a:latin typeface="Britannic Bold" panose="020B0903060703020204" pitchFamily="34" charset="0"/>
            </a:endParaRPr>
          </a:p>
        </p:txBody>
      </p:sp>
      <p:sp>
        <p:nvSpPr>
          <p:cNvPr id="4" name="TextBox 3"/>
          <p:cNvSpPr txBox="1"/>
          <p:nvPr/>
        </p:nvSpPr>
        <p:spPr>
          <a:xfrm>
            <a:off x="1966581" y="2517744"/>
            <a:ext cx="6408712" cy="892552"/>
          </a:xfrm>
          <a:prstGeom prst="rect">
            <a:avLst/>
          </a:prstGeom>
          <a:noFill/>
        </p:spPr>
        <p:txBody>
          <a:bodyPr wrap="square" rtlCol="0">
            <a:spAutoFit/>
          </a:bodyPr>
          <a:lstStyle/>
          <a:p>
            <a:pPr algn="r"/>
            <a:r>
              <a:rPr lang="en-US" sz="2800" b="1" dirty="0">
                <a:solidFill>
                  <a:srgbClr val="00B0F0"/>
                </a:solidFill>
                <a:latin typeface="Segoe UI" panose="020B0502040204020203" pitchFamily="34" charset="0"/>
                <a:ea typeface="Segoe UI" panose="020B0502040204020203" pitchFamily="34" charset="0"/>
                <a:cs typeface="Segoe UI" panose="020B0502040204020203" pitchFamily="34" charset="0"/>
              </a:rPr>
              <a:t>Marco Hernandez</a:t>
            </a:r>
          </a:p>
          <a:p>
            <a:pPr algn="r"/>
            <a:r>
              <a:rPr lang="en-US" sz="2400" b="1" dirty="0">
                <a:solidFill>
                  <a:prstClr val="black"/>
                </a:solidFill>
                <a:latin typeface="Segoe UI" panose="020B0502040204020203" pitchFamily="34" charset="0"/>
                <a:ea typeface="Segoe UI" panose="020B0502040204020203" pitchFamily="34" charset="0"/>
                <a:cs typeface="Segoe UI" panose="020B0502040204020203" pitchFamily="34" charset="0"/>
              </a:rPr>
              <a:t>marcohernandez@worldbank.org</a:t>
            </a:r>
          </a:p>
        </p:txBody>
      </p:sp>
      <p:sp>
        <p:nvSpPr>
          <p:cNvPr id="5" name="Slide Number Placeholder 4"/>
          <p:cNvSpPr>
            <a:spLocks noGrp="1"/>
          </p:cNvSpPr>
          <p:nvPr>
            <p:ph type="sldNum" sz="quarter" idx="12"/>
          </p:nvPr>
        </p:nvSpPr>
        <p:spPr/>
        <p:txBody>
          <a:bodyPr/>
          <a:lstStyle/>
          <a:p>
            <a:fld id="{13B7EE9E-46A2-4398-948D-30404960988E}" type="slidenum">
              <a:rPr lang="en-GB" smtClean="0">
                <a:solidFill>
                  <a:prstClr val="black">
                    <a:tint val="75000"/>
                  </a:prstClr>
                </a:solidFill>
              </a:rPr>
              <a:pPr/>
              <a:t>18</a:t>
            </a:fld>
            <a:endParaRPr lang="en-GB">
              <a:solidFill>
                <a:prstClr val="black">
                  <a:tint val="75000"/>
                </a:prstClr>
              </a:solidFill>
            </a:endParaRPr>
          </a:p>
        </p:txBody>
      </p:sp>
      <p:sp>
        <p:nvSpPr>
          <p:cNvPr id="7" name="AutoShape 2" descr="http://www.imgbase.info/images/safe-wallpapers/photography/nature/16637_nature.jpg"/>
          <p:cNvSpPr>
            <a:spLocks noChangeAspect="1" noChangeArrowheads="1"/>
          </p:cNvSpPr>
          <p:nvPr/>
        </p:nvSpPr>
        <p:spPr bwMode="auto">
          <a:xfrm>
            <a:off x="63500" y="-102394"/>
            <a:ext cx="10420350" cy="4886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Times New Roman" pitchFamily="18" charset="0"/>
            </a:endParaRPr>
          </a:p>
        </p:txBody>
      </p:sp>
      <p:pic>
        <p:nvPicPr>
          <p:cNvPr id="9" name="Picture 8" descr="C:\Users\wb306376\WinRAR-HOLD\Rar$DI39.424\WBG_Horizontal-RGB-high.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3921901"/>
            <a:ext cx="3811960" cy="588188"/>
          </a:xfrm>
          <a:prstGeom prst="rect">
            <a:avLst/>
          </a:prstGeom>
          <a:noFill/>
          <a:ln>
            <a:noFill/>
          </a:ln>
        </p:spPr>
      </p:pic>
    </p:spTree>
    <p:extLst>
      <p:ext uri="{BB962C8B-B14F-4D97-AF65-F5344CB8AC3E}">
        <p14:creationId xmlns:p14="http://schemas.microsoft.com/office/powerpoint/2010/main" val="304568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3B7EE9E-46A2-4398-948D-30404960988E}" type="slidenum">
              <a:rPr lang="en-GB" smtClean="0">
                <a:solidFill>
                  <a:prstClr val="black">
                    <a:tint val="75000"/>
                  </a:prstClr>
                </a:solidFill>
              </a:rPr>
              <a:pPr/>
              <a:t>2</a:t>
            </a:fld>
            <a:endParaRPr lang="en-GB">
              <a:solidFill>
                <a:prstClr val="black">
                  <a:tint val="75000"/>
                </a:prstClr>
              </a:solidFill>
            </a:endParaRPr>
          </a:p>
        </p:txBody>
      </p:sp>
      <p:pic>
        <p:nvPicPr>
          <p:cNvPr id="6" name="Picture 5"/>
          <p:cNvPicPr>
            <a:picLocks noChangeAspect="1"/>
          </p:cNvPicPr>
          <p:nvPr/>
        </p:nvPicPr>
        <p:blipFill>
          <a:blip r:embed="rId3"/>
          <a:stretch>
            <a:fillRect/>
          </a:stretch>
        </p:blipFill>
        <p:spPr>
          <a:xfrm>
            <a:off x="-39310" y="897565"/>
            <a:ext cx="9183310" cy="3246956"/>
          </a:xfrm>
          <a:prstGeom prst="rect">
            <a:avLst/>
          </a:prstGeom>
        </p:spPr>
      </p:pic>
    </p:spTree>
    <p:extLst>
      <p:ext uri="{BB962C8B-B14F-4D97-AF65-F5344CB8AC3E}">
        <p14:creationId xmlns:p14="http://schemas.microsoft.com/office/powerpoint/2010/main" val="1371685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
            <a:ext cx="9144000" cy="5157788"/>
            <a:chOff x="0" y="0"/>
            <a:chExt cx="9144000" cy="687705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1560" y="561455"/>
              <a:ext cx="4032448" cy="1231107"/>
            </a:xfrm>
            <a:prstGeom prst="rect">
              <a:avLst/>
            </a:prstGeom>
            <a:noFill/>
          </p:spPr>
          <p:txBody>
            <a:bodyPr wrap="square" rtlCol="0">
              <a:spAutoFit/>
            </a:bodyPr>
            <a:lstStyle/>
            <a:p>
              <a:r>
                <a:rPr lang="en-US" sz="5400" b="1" dirty="0">
                  <a:solidFill>
                    <a:prstClr val="white"/>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Guatemala</a:t>
              </a:r>
            </a:p>
          </p:txBody>
        </p:sp>
      </p:grpSp>
      <p:sp>
        <p:nvSpPr>
          <p:cNvPr id="2" name="Slide Number Placeholder 1"/>
          <p:cNvSpPr>
            <a:spLocks noGrp="1"/>
          </p:cNvSpPr>
          <p:nvPr>
            <p:ph type="sldNum" sz="quarter" idx="12"/>
          </p:nvPr>
        </p:nvSpPr>
        <p:spPr/>
        <p:txBody>
          <a:bodyPr/>
          <a:lstStyle/>
          <a:p>
            <a:fld id="{13B7EE9E-46A2-4398-948D-30404960988E}" type="slidenum">
              <a:rPr lang="en-GB" smtClean="0">
                <a:solidFill>
                  <a:prstClr val="black">
                    <a:tint val="75000"/>
                  </a:prstClr>
                </a:solidFill>
              </a:rPr>
              <a:pPr/>
              <a:t>3</a:t>
            </a:fld>
            <a:endParaRPr lang="en-GB">
              <a:solidFill>
                <a:prstClr val="black">
                  <a:tint val="75000"/>
                </a:prstClr>
              </a:solidFill>
            </a:endParaRPr>
          </a:p>
        </p:txBody>
      </p:sp>
      <p:pic>
        <p:nvPicPr>
          <p:cNvPr id="7" name="Picture 6" descr="C:\Users\wb306376\WinRAR-HOLD\Rar$DI39.424\WBG_Horizontal-RGB-high.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4266" y="704551"/>
            <a:ext cx="2360490" cy="353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http://static2.todanoticia.com/tn2/uploads/news_image/2013/12/07/sat.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5248" y="218494"/>
            <a:ext cx="1749513" cy="4051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6786602" y="1167595"/>
            <a:ext cx="1673835" cy="439382"/>
          </a:xfrm>
          <a:prstGeom prst="rect">
            <a:avLst/>
          </a:prstGeom>
        </p:spPr>
      </p:pic>
    </p:spTree>
    <p:extLst>
      <p:ext uri="{BB962C8B-B14F-4D97-AF65-F5344CB8AC3E}">
        <p14:creationId xmlns:p14="http://schemas.microsoft.com/office/powerpoint/2010/main" val="369306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extLst/>
          </p:nvPr>
        </p:nvGraphicFramePr>
        <p:xfrm>
          <a:off x="5055916" y="1538193"/>
          <a:ext cx="3464028" cy="24675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p:cNvGraphicFramePr/>
          <p:nvPr>
            <p:extLst/>
          </p:nvPr>
        </p:nvGraphicFramePr>
        <p:xfrm>
          <a:off x="1352598" y="1542285"/>
          <a:ext cx="3464028" cy="246755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827588" y="4798370"/>
            <a:ext cx="7241969" cy="307777"/>
          </a:xfrm>
          <a:prstGeom prst="rect">
            <a:avLst/>
          </a:prstGeom>
          <a:noFill/>
        </p:spPr>
        <p:txBody>
          <a:bodyPr wrap="square" rtlCol="0">
            <a:spAutoFit/>
          </a:bodyPr>
          <a:lstStyle/>
          <a:p>
            <a:r>
              <a:rPr lang="en-US" sz="1400" b="1" dirty="0">
                <a:solidFill>
                  <a:prstClr val="black"/>
                </a:solidFill>
                <a:latin typeface="Segoe UI" panose="020B0502040204020203" pitchFamily="34" charset="0"/>
                <a:ea typeface="Segoe UI" panose="020B0502040204020203" pitchFamily="34" charset="0"/>
                <a:cs typeface="Segoe UI" panose="020B0502040204020203" pitchFamily="34" charset="0"/>
              </a:rPr>
              <a:t>Source: Guatemala Economic DNA (World Bank, 2014).</a:t>
            </a:r>
          </a:p>
        </p:txBody>
      </p:sp>
      <p:sp>
        <p:nvSpPr>
          <p:cNvPr id="11" name="Rounded Rectangle 10"/>
          <p:cNvSpPr/>
          <p:nvPr/>
        </p:nvSpPr>
        <p:spPr>
          <a:xfrm>
            <a:off x="1456184" y="1435038"/>
            <a:ext cx="3230116" cy="2054814"/>
          </a:xfrm>
          <a:prstGeom prst="roundRect">
            <a:avLst/>
          </a:prstGeom>
          <a:solidFill>
            <a:srgbClr val="0070C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Segoe UI" panose="020B0502040204020203" pitchFamily="34" charset="0"/>
                <a:ea typeface="Segoe UI" panose="020B0502040204020203" pitchFamily="34" charset="0"/>
                <a:cs typeface="Segoe UI" panose="020B0502040204020203" pitchFamily="34" charset="0"/>
              </a:rPr>
              <a:t>Ranking</a:t>
            </a:r>
          </a:p>
          <a:p>
            <a:pPr algn="ctr"/>
            <a:r>
              <a:rPr lang="en-US" sz="2800" b="1" dirty="0">
                <a:solidFill>
                  <a:prstClr val="white"/>
                </a:solidFill>
                <a:latin typeface="Segoe UI" panose="020B0502040204020203" pitchFamily="34" charset="0"/>
                <a:ea typeface="Segoe UI" panose="020B0502040204020203" pitchFamily="34" charset="0"/>
                <a:cs typeface="Segoe UI" panose="020B0502040204020203" pitchFamily="34" charset="0"/>
              </a:rPr>
              <a:t>186/186</a:t>
            </a:r>
          </a:p>
        </p:txBody>
      </p:sp>
      <p:sp>
        <p:nvSpPr>
          <p:cNvPr id="13" name="Rounded Rectangle 12"/>
          <p:cNvSpPr/>
          <p:nvPr/>
        </p:nvSpPr>
        <p:spPr>
          <a:xfrm>
            <a:off x="2284512" y="4299942"/>
            <a:ext cx="1600200" cy="49842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Segoe UI" panose="020B0502040204020203" pitchFamily="34" charset="0"/>
                <a:ea typeface="Segoe UI" panose="020B0502040204020203" pitchFamily="34" charset="0"/>
                <a:cs typeface="Segoe UI" panose="020B0502040204020203" pitchFamily="34" charset="0"/>
              </a:rPr>
              <a:t>Ranking</a:t>
            </a:r>
          </a:p>
          <a:p>
            <a:pPr algn="ctr"/>
            <a:r>
              <a:rPr lang="en-US" b="1" dirty="0">
                <a:solidFill>
                  <a:prstClr val="white"/>
                </a:solidFill>
                <a:latin typeface="Segoe UI" panose="020B0502040204020203" pitchFamily="34" charset="0"/>
                <a:ea typeface="Segoe UI" panose="020B0502040204020203" pitchFamily="34" charset="0"/>
                <a:cs typeface="Segoe UI" panose="020B0502040204020203" pitchFamily="34" charset="0"/>
              </a:rPr>
              <a:t>186/186</a:t>
            </a:r>
          </a:p>
        </p:txBody>
      </p:sp>
      <p:sp>
        <p:nvSpPr>
          <p:cNvPr id="16" name="Rounded Rectangle 15"/>
          <p:cNvSpPr/>
          <p:nvPr/>
        </p:nvSpPr>
        <p:spPr>
          <a:xfrm>
            <a:off x="5148064" y="1435038"/>
            <a:ext cx="3168352" cy="2053698"/>
          </a:xfrm>
          <a:prstGeom prst="roundRect">
            <a:avLst/>
          </a:prstGeom>
          <a:solidFill>
            <a:srgbClr val="0070C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Segoe UI" panose="020B0502040204020203" pitchFamily="34" charset="0"/>
                <a:ea typeface="Segoe UI" panose="020B0502040204020203" pitchFamily="34" charset="0"/>
                <a:cs typeface="Segoe UI" panose="020B0502040204020203" pitchFamily="34" charset="0"/>
              </a:rPr>
              <a:t>Ranking</a:t>
            </a:r>
          </a:p>
          <a:p>
            <a:pPr algn="ctr"/>
            <a:r>
              <a:rPr lang="en-US" sz="2800" b="1" dirty="0">
                <a:solidFill>
                  <a:prstClr val="white"/>
                </a:solidFill>
                <a:latin typeface="Segoe UI" panose="020B0502040204020203" pitchFamily="34" charset="0"/>
                <a:ea typeface="Segoe UI" panose="020B0502040204020203" pitchFamily="34" charset="0"/>
                <a:cs typeface="Segoe UI" panose="020B0502040204020203" pitchFamily="34" charset="0"/>
              </a:rPr>
              <a:t>186/186</a:t>
            </a:r>
          </a:p>
        </p:txBody>
      </p:sp>
      <p:sp>
        <p:nvSpPr>
          <p:cNvPr id="17" name="Rounded Rectangle 16"/>
          <p:cNvSpPr/>
          <p:nvPr/>
        </p:nvSpPr>
        <p:spPr>
          <a:xfrm>
            <a:off x="5987830" y="4295748"/>
            <a:ext cx="1600200" cy="50262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Segoe UI" panose="020B0502040204020203" pitchFamily="34" charset="0"/>
                <a:ea typeface="Segoe UI" panose="020B0502040204020203" pitchFamily="34" charset="0"/>
                <a:cs typeface="Segoe UI" panose="020B0502040204020203" pitchFamily="34" charset="0"/>
              </a:rPr>
              <a:t>Ranking</a:t>
            </a:r>
          </a:p>
          <a:p>
            <a:pPr algn="ctr"/>
            <a:r>
              <a:rPr lang="en-US" b="1" dirty="0">
                <a:solidFill>
                  <a:prstClr val="white"/>
                </a:solidFill>
                <a:latin typeface="Segoe UI" panose="020B0502040204020203" pitchFamily="34" charset="0"/>
                <a:ea typeface="Segoe UI" panose="020B0502040204020203" pitchFamily="34" charset="0"/>
                <a:cs typeface="Segoe UI" panose="020B0502040204020203" pitchFamily="34" charset="0"/>
              </a:rPr>
              <a:t>186/186</a:t>
            </a:r>
          </a:p>
        </p:txBody>
      </p:sp>
      <p:sp>
        <p:nvSpPr>
          <p:cNvPr id="20" name="Title 1"/>
          <p:cNvSpPr>
            <a:spLocks noGrp="1"/>
          </p:cNvSpPr>
          <p:nvPr>
            <p:ph type="title"/>
          </p:nvPr>
        </p:nvSpPr>
        <p:spPr>
          <a:xfrm>
            <a:off x="152400" y="87474"/>
            <a:ext cx="8839200" cy="857250"/>
          </a:xfrm>
        </p:spPr>
        <p:txBody>
          <a:bodyPr>
            <a:noAutofit/>
          </a:bodyPr>
          <a:lstStyle/>
          <a:p>
            <a:r>
              <a:rPr lang="en-US" sz="3600" b="1" dirty="0" smtClean="0">
                <a:solidFill>
                  <a:srgbClr val="00B0F0"/>
                </a:solidFill>
                <a:latin typeface="Segoe UI" panose="020B0502040204020203" pitchFamily="34" charset="0"/>
                <a:ea typeface="Segoe UI" panose="020B0502040204020203" pitchFamily="34" charset="0"/>
                <a:cs typeface="Segoe UI" panose="020B0502040204020203" pitchFamily="34" charset="0"/>
              </a:rPr>
              <a:t>The Guatemalan State</a:t>
            </a:r>
            <a:endParaRPr lang="en-US" sz="3200" b="1" dirty="0">
              <a:solidFill>
                <a:srgbClr val="00B0F0"/>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20"/>
          <p:cNvSpPr txBox="1"/>
          <p:nvPr/>
        </p:nvSpPr>
        <p:spPr>
          <a:xfrm>
            <a:off x="838200" y="1005579"/>
            <a:ext cx="7696200" cy="430887"/>
          </a:xfrm>
          <a:prstGeom prst="rect">
            <a:avLst/>
          </a:prstGeom>
          <a:noFill/>
        </p:spPr>
        <p:txBody>
          <a:bodyPr wrap="square" rtlCol="0">
            <a:spAutoFit/>
          </a:bodyPr>
          <a:lstStyle/>
          <a:p>
            <a:pPr algn="ctr"/>
            <a:r>
              <a:rPr lang="en-US" sz="2200" b="1" dirty="0">
                <a:solidFill>
                  <a:srgbClr val="002060"/>
                </a:solidFill>
                <a:latin typeface="Segoe UI" panose="020B0502040204020203" pitchFamily="34" charset="0"/>
                <a:ea typeface="Segoe UI" panose="020B0502040204020203" pitchFamily="34" charset="0"/>
                <a:cs typeface="Segoe UI" panose="020B0502040204020203" pitchFamily="34" charset="0"/>
              </a:rPr>
              <a:t>Public Revenues and Spending </a:t>
            </a:r>
            <a:r>
              <a:rPr lang="en-US" sz="2200" b="1" i="1" dirty="0">
                <a:solidFill>
                  <a:srgbClr val="002060"/>
                </a:solidFill>
                <a:latin typeface="Segoe UI" panose="020B0502040204020203" pitchFamily="34" charset="0"/>
                <a:ea typeface="Segoe UI" panose="020B0502040204020203" pitchFamily="34" charset="0"/>
                <a:cs typeface="Segoe UI" panose="020B0502040204020203" pitchFamily="34" charset="0"/>
              </a:rPr>
              <a:t>(2011 – 2013, % GDP)</a:t>
            </a:r>
          </a:p>
        </p:txBody>
      </p:sp>
      <p:sp>
        <p:nvSpPr>
          <p:cNvPr id="15" name="TextBox 14"/>
          <p:cNvSpPr txBox="1"/>
          <p:nvPr/>
        </p:nvSpPr>
        <p:spPr>
          <a:xfrm>
            <a:off x="1979712" y="3968937"/>
            <a:ext cx="2209800" cy="369332"/>
          </a:xfrm>
          <a:prstGeom prst="rect">
            <a:avLst/>
          </a:prstGeom>
          <a:noFill/>
        </p:spPr>
        <p:txBody>
          <a:bodyPr wrap="square" rtlCol="0">
            <a:spAutoFit/>
          </a:bodyPr>
          <a:lstStyle/>
          <a:p>
            <a:pPr algn="ctr"/>
            <a:r>
              <a:rPr lang="en-US" b="1" dirty="0">
                <a:solidFill>
                  <a:srgbClr val="002060"/>
                </a:solidFill>
                <a:latin typeface="Segoe UI" panose="020B0502040204020203" pitchFamily="34" charset="0"/>
                <a:ea typeface="Segoe UI" panose="020B0502040204020203" pitchFamily="34" charset="0"/>
                <a:cs typeface="Segoe UI" panose="020B0502040204020203" pitchFamily="34" charset="0"/>
              </a:rPr>
              <a:t>Revenues</a:t>
            </a:r>
          </a:p>
        </p:txBody>
      </p:sp>
      <p:sp>
        <p:nvSpPr>
          <p:cNvPr id="25" name="TextBox 24"/>
          <p:cNvSpPr txBox="1"/>
          <p:nvPr/>
        </p:nvSpPr>
        <p:spPr>
          <a:xfrm>
            <a:off x="5508104" y="3975906"/>
            <a:ext cx="2514600" cy="369332"/>
          </a:xfrm>
          <a:prstGeom prst="rect">
            <a:avLst/>
          </a:prstGeom>
          <a:noFill/>
        </p:spPr>
        <p:txBody>
          <a:bodyPr wrap="square" rtlCol="0">
            <a:spAutoFit/>
          </a:bodyPr>
          <a:lstStyle/>
          <a:p>
            <a:pPr algn="ctr"/>
            <a:r>
              <a:rPr lang="en-US" b="1" dirty="0">
                <a:solidFill>
                  <a:srgbClr val="002060"/>
                </a:solidFill>
                <a:latin typeface="Segoe UI" panose="020B0502040204020203" pitchFamily="34" charset="0"/>
                <a:ea typeface="Segoe UI" panose="020B0502040204020203" pitchFamily="34" charset="0"/>
                <a:cs typeface="Segoe UI" panose="020B0502040204020203" pitchFamily="34" charset="0"/>
              </a:rPr>
              <a:t>Spending</a:t>
            </a:r>
          </a:p>
        </p:txBody>
      </p:sp>
      <p:sp>
        <p:nvSpPr>
          <p:cNvPr id="3" name="Slide Number Placeholder 2"/>
          <p:cNvSpPr>
            <a:spLocks noGrp="1"/>
          </p:cNvSpPr>
          <p:nvPr>
            <p:ph type="sldNum" sz="quarter" idx="12"/>
          </p:nvPr>
        </p:nvSpPr>
        <p:spPr/>
        <p:txBody>
          <a:bodyPr/>
          <a:lstStyle/>
          <a:p>
            <a:fld id="{13B7EE9E-46A2-4398-948D-30404960988E}" type="slidenum">
              <a:rPr lang="en-GB" smtClean="0">
                <a:solidFill>
                  <a:prstClr val="black">
                    <a:tint val="75000"/>
                  </a:prstClr>
                </a:solidFill>
              </a:rPr>
              <a:pPr/>
              <a:t>4</a:t>
            </a:fld>
            <a:endParaRPr lang="en-GB">
              <a:solidFill>
                <a:prstClr val="black">
                  <a:tint val="75000"/>
                </a:prstClr>
              </a:solidFill>
            </a:endParaRPr>
          </a:p>
        </p:txBody>
      </p:sp>
    </p:spTree>
    <p:extLst>
      <p:ext uri="{BB962C8B-B14F-4D97-AF65-F5344CB8AC3E}">
        <p14:creationId xmlns:p14="http://schemas.microsoft.com/office/powerpoint/2010/main" val="271951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1"/>
                                        </p:tgtEl>
                                        <p:attrNameLst>
                                          <p:attrName>style.visibility</p:attrName>
                                        </p:attrNameLst>
                                      </p:cBhvr>
                                      <p:to>
                                        <p:strVal val="hidden"/>
                                      </p:to>
                                    </p:set>
                                  </p:childTnLst>
                                </p:cTn>
                              </p:par>
                              <p:par>
                                <p:cTn id="28" presetID="53"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16"/>
                                        </p:tgtEl>
                                        <p:attrNameLst>
                                          <p:attrName>style.visibility</p:attrName>
                                        </p:attrNameLst>
                                      </p:cBhvr>
                                      <p:to>
                                        <p:strVal val="hidden"/>
                                      </p:to>
                                    </p:se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2" grpId="0">
        <p:bldAsOne/>
      </p:bldGraphic>
      <p:bldP spid="5" grpId="0"/>
      <p:bldP spid="11" grpId="0" animBg="1"/>
      <p:bldP spid="11" grpId="1" animBg="1"/>
      <p:bldP spid="13" grpId="0" animBg="1"/>
      <p:bldP spid="16" grpId="0" animBg="1"/>
      <p:bldP spid="16" grpId="1" animBg="1"/>
      <p:bldP spid="17" grpId="0" animBg="1"/>
      <p:bldP spid="21" grpId="0"/>
      <p:bldP spid="15"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3B7EE9E-46A2-4398-948D-30404960988E}" type="slidenum">
              <a:rPr lang="en-GB" smtClean="0">
                <a:solidFill>
                  <a:prstClr val="black">
                    <a:tint val="75000"/>
                  </a:prstClr>
                </a:solidFill>
              </a:rPr>
              <a:pPr/>
              <a:t>5</a:t>
            </a:fld>
            <a:endParaRPr lang="en-GB">
              <a:solidFill>
                <a:prstClr val="black">
                  <a:tint val="75000"/>
                </a:prstClr>
              </a:solidFill>
            </a:endParaRPr>
          </a:p>
        </p:txBody>
      </p:sp>
      <p:sp>
        <p:nvSpPr>
          <p:cNvPr id="4" name="Titel 1"/>
          <p:cNvSpPr>
            <a:spLocks noGrp="1"/>
          </p:cNvSpPr>
          <p:nvPr>
            <p:ph type="title"/>
          </p:nvPr>
        </p:nvSpPr>
        <p:spPr>
          <a:xfrm>
            <a:off x="755576" y="411512"/>
            <a:ext cx="7776864" cy="2970329"/>
          </a:xfrm>
        </p:spPr>
        <p:txBody>
          <a:bodyPr anchor="t">
            <a:normAutofit fontScale="90000"/>
          </a:bodyPr>
          <a:lstStyle/>
          <a:p>
            <a:pPr algn="l">
              <a:spcBef>
                <a:spcPts val="600"/>
              </a:spcBef>
              <a:spcAft>
                <a:spcPts val="600"/>
              </a:spcAft>
            </a:pPr>
            <a:r>
              <a:rPr lang="en-US" b="1" dirty="0" smtClean="0">
                <a:solidFill>
                  <a:srgbClr val="00206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How might we</a:t>
            </a:r>
            <a:r>
              <a:rPr lang="en-US" b="1" dirty="0" smtClean="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r>
            <a:br>
              <a:rPr lang="en-US" b="1" dirty="0" smtClean="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br>
            <a:r>
              <a:rPr lang="en-US" b="1" dirty="0" smtClean="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increase tax compliance</a:t>
            </a:r>
            <a:br>
              <a:rPr lang="en-US" b="1" dirty="0" smtClean="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br>
            <a:r>
              <a:rPr lang="en-US" b="1" dirty="0" smtClean="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at a </a:t>
            </a:r>
            <a:r>
              <a:rPr lang="en-US" b="1" dirty="0" smtClean="0">
                <a:solidFill>
                  <a:srgbClr val="0070C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low cost</a:t>
            </a:r>
            <a:r>
              <a:rPr lang="en-US" b="1" dirty="0" smtClean="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a:t>
            </a:r>
            <a:br>
              <a:rPr lang="en-US" b="1" dirty="0" smtClean="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br>
            <a:r>
              <a:rPr lang="en-US" b="1" dirty="0" smtClean="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and </a:t>
            </a:r>
            <a:r>
              <a:rPr lang="en-US" b="1" dirty="0" smtClean="0">
                <a:solidFill>
                  <a:srgbClr val="0070C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without new legislation</a:t>
            </a:r>
            <a:r>
              <a:rPr lang="en-US" b="1" dirty="0" smtClean="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a:t>
            </a:r>
            <a:r>
              <a:rPr lang="en-US" b="1" dirty="0" smtClean="0">
                <a:solidFill>
                  <a:srgbClr val="008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r>
            <a:br>
              <a:rPr lang="en-US" b="1" dirty="0" smtClean="0">
                <a:solidFill>
                  <a:srgbClr val="008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br>
            <a:endParaRPr lang="en-US" b="1" dirty="0">
              <a:solidFill>
                <a:srgbClr val="008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pic>
        <p:nvPicPr>
          <p:cNvPr id="5" name="Bild 2" descr="der-denker.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60032" y="2895789"/>
            <a:ext cx="3275142" cy="1900385"/>
          </a:xfrm>
          <a:prstGeom prst="rect">
            <a:avLst/>
          </a:prstGeom>
        </p:spPr>
      </p:pic>
    </p:spTree>
    <p:extLst>
      <p:ext uri="{BB962C8B-B14F-4D97-AF65-F5344CB8AC3E}">
        <p14:creationId xmlns:p14="http://schemas.microsoft.com/office/powerpoint/2010/main" val="383905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14301"/>
            <a:ext cx="46101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4241676" y="114302"/>
            <a:ext cx="4902324" cy="5036105"/>
            <a:chOff x="4241676" y="152401"/>
            <a:chExt cx="4902324" cy="6714806"/>
          </a:xfrm>
        </p:grpSpPr>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2401"/>
              <a:ext cx="4724400" cy="6714806"/>
            </a:xfrm>
            <a:prstGeom prst="rect">
              <a:avLst/>
            </a:prstGeom>
            <a:noFill/>
          </p:spPr>
        </p:pic>
        <p:sp>
          <p:nvSpPr>
            <p:cNvPr id="2" name="Right Arrow 1"/>
            <p:cNvSpPr/>
            <p:nvPr/>
          </p:nvSpPr>
          <p:spPr>
            <a:xfrm>
              <a:off x="4241676" y="3717032"/>
              <a:ext cx="474340" cy="57606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5" name="Rectangle 4"/>
          <p:cNvSpPr/>
          <p:nvPr/>
        </p:nvSpPr>
        <p:spPr>
          <a:xfrm>
            <a:off x="4953000" y="2286000"/>
            <a:ext cx="3657600"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467544" y="2625758"/>
            <a:ext cx="8208912" cy="2169825"/>
          </a:xfrm>
          <a:prstGeom prst="rect">
            <a:avLst/>
          </a:prstGeom>
          <a:solidFill>
            <a:schemeClr val="bg1"/>
          </a:solidFill>
          <a:ln w="38100">
            <a:solidFill>
              <a:srgbClr val="FF0000"/>
            </a:solidFill>
          </a:ln>
        </p:spPr>
        <p:txBody>
          <a:bodyPr wrap="square" rtlCol="0">
            <a:spAutoFit/>
          </a:bodyPr>
          <a:lstStyle/>
          <a:p>
            <a:r>
              <a:rPr lang="en-US" sz="2700" b="1" dirty="0">
                <a:solidFill>
                  <a:srgbClr val="0070C0"/>
                </a:solidFill>
                <a:latin typeface="Segoe UI" panose="020B0502040204020203" pitchFamily="34" charset="0"/>
                <a:ea typeface="Segoe UI" panose="020B0502040204020203" pitchFamily="34" charset="0"/>
                <a:cs typeface="Segoe UI" panose="020B0502040204020203" pitchFamily="34" charset="0"/>
              </a:rPr>
              <a:t>Social Norm:</a:t>
            </a:r>
          </a:p>
          <a:p>
            <a:r>
              <a:rPr lang="en-US" sz="2700" b="1" dirty="0">
                <a:solidFill>
                  <a:prstClr val="black"/>
                </a:solidFill>
                <a:latin typeface="Segoe UI" panose="020B0502040204020203" pitchFamily="34" charset="0"/>
                <a:ea typeface="Segoe UI" panose="020B0502040204020203" pitchFamily="34" charset="0"/>
                <a:cs typeface="Segoe UI" panose="020B0502040204020203" pitchFamily="34" charset="0"/>
              </a:rPr>
              <a:t>“According to our records, 64.5% of Guatemalans declared their income tax for the year 2013 on time. You a part of the minority of Guatemalans who are yet to declare for this tax.”</a:t>
            </a:r>
          </a:p>
        </p:txBody>
      </p:sp>
      <p:sp>
        <p:nvSpPr>
          <p:cNvPr id="8" name="Slide Number Placeholder 7"/>
          <p:cNvSpPr>
            <a:spLocks noGrp="1"/>
          </p:cNvSpPr>
          <p:nvPr>
            <p:ph type="sldNum" sz="quarter" idx="12"/>
          </p:nvPr>
        </p:nvSpPr>
        <p:spPr/>
        <p:txBody>
          <a:bodyPr/>
          <a:lstStyle/>
          <a:p>
            <a:fld id="{13B7EE9E-46A2-4398-948D-30404960988E}" type="slidenum">
              <a:rPr lang="en-GB" smtClean="0">
                <a:solidFill>
                  <a:prstClr val="black">
                    <a:tint val="75000"/>
                  </a:prstClr>
                </a:solidFill>
              </a:rPr>
              <a:pPr/>
              <a:t>6</a:t>
            </a:fld>
            <a:endParaRPr lang="en-GB">
              <a:solidFill>
                <a:prstClr val="black">
                  <a:tint val="75000"/>
                </a:prstClr>
              </a:solidFill>
            </a:endParaRPr>
          </a:p>
        </p:txBody>
      </p:sp>
    </p:spTree>
    <p:extLst>
      <p:ext uri="{BB962C8B-B14F-4D97-AF65-F5344CB8AC3E}">
        <p14:creationId xmlns:p14="http://schemas.microsoft.com/office/powerpoint/2010/main" val="347484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7504" y="1167597"/>
            <a:ext cx="2491244" cy="2794679"/>
            <a:chOff x="4419600" y="152401"/>
            <a:chExt cx="4724400" cy="6714806"/>
          </a:xfrm>
        </p:grpSpPr>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52401"/>
              <a:ext cx="4724400" cy="6714806"/>
            </a:xfrm>
            <a:prstGeom prst="rect">
              <a:avLst/>
            </a:prstGeom>
            <a:noFill/>
          </p:spPr>
        </p:pic>
        <p:sp>
          <p:nvSpPr>
            <p:cNvPr id="10" name="Rectangle 9"/>
            <p:cNvSpPr/>
            <p:nvPr/>
          </p:nvSpPr>
          <p:spPr>
            <a:xfrm>
              <a:off x="4953000" y="3048000"/>
              <a:ext cx="3657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13" name="Rectangle 12"/>
          <p:cNvSpPr/>
          <p:nvPr/>
        </p:nvSpPr>
        <p:spPr>
          <a:xfrm>
            <a:off x="2771800" y="195488"/>
            <a:ext cx="6049984" cy="1015663"/>
          </a:xfrm>
          <a:prstGeom prst="rect">
            <a:avLst/>
          </a:prstGeom>
          <a:ln>
            <a:solidFill>
              <a:schemeClr val="accent2"/>
            </a:solidFill>
          </a:ln>
        </p:spPr>
        <p:txBody>
          <a:bodyPr wrap="square">
            <a:spAutoFit/>
          </a:bodyPr>
          <a:lstStyle/>
          <a:p>
            <a:r>
              <a:rPr lang="en-US" sz="2000" b="1" dirty="0">
                <a:solidFill>
                  <a:srgbClr val="0070C0"/>
                </a:solidFill>
                <a:latin typeface="Segoe UI" panose="020B0502040204020203" pitchFamily="34" charset="0"/>
                <a:ea typeface="Segoe UI" panose="020B0502040204020203" pitchFamily="34" charset="0"/>
                <a:cs typeface="Segoe UI" panose="020B0502040204020203" pitchFamily="34" charset="0"/>
              </a:rPr>
              <a:t>Behavioral Insights:</a:t>
            </a:r>
          </a:p>
          <a:p>
            <a:r>
              <a:rPr lang="en-US" sz="2000" b="1" dirty="0">
                <a:solidFill>
                  <a:prstClr val="black"/>
                </a:solidFill>
                <a:latin typeface="Segoe UI" panose="020B0502040204020203" pitchFamily="34" charset="0"/>
                <a:ea typeface="Segoe UI" panose="020B0502040204020203" pitchFamily="34" charset="0"/>
                <a:cs typeface="Segoe UI" panose="020B0502040204020203" pitchFamily="34" charset="0"/>
              </a:rPr>
              <a:t>“If you do not declare, you may be audited and could face the procedure established by law.”</a:t>
            </a:r>
          </a:p>
        </p:txBody>
      </p:sp>
      <p:sp>
        <p:nvSpPr>
          <p:cNvPr id="15" name="Rectangle 14"/>
          <p:cNvSpPr/>
          <p:nvPr/>
        </p:nvSpPr>
        <p:spPr>
          <a:xfrm>
            <a:off x="2771801" y="1300488"/>
            <a:ext cx="6073062" cy="1938992"/>
          </a:xfrm>
          <a:prstGeom prst="rect">
            <a:avLst/>
          </a:prstGeom>
          <a:ln>
            <a:solidFill>
              <a:schemeClr val="accent2"/>
            </a:solidFill>
          </a:ln>
        </p:spPr>
        <p:txBody>
          <a:bodyPr wrap="square">
            <a:spAutoFit/>
          </a:bodyPr>
          <a:lstStyle/>
          <a:p>
            <a:r>
              <a:rPr lang="en-US" sz="2000" b="1" dirty="0">
                <a:solidFill>
                  <a:srgbClr val="0070C0"/>
                </a:solidFill>
                <a:latin typeface="Segoe UI" panose="020B0502040204020203" pitchFamily="34" charset="0"/>
                <a:ea typeface="Segoe UI" panose="020B0502040204020203" pitchFamily="34" charset="0"/>
                <a:cs typeface="Segoe UI" panose="020B0502040204020203" pitchFamily="34" charset="0"/>
              </a:rPr>
              <a:t>Deliberate Choice:</a:t>
            </a:r>
          </a:p>
          <a:p>
            <a:r>
              <a:rPr lang="en-US" sz="2000" b="1" dirty="0">
                <a:solidFill>
                  <a:prstClr val="black"/>
                </a:solidFill>
                <a:latin typeface="Segoe UI" panose="020B0502040204020203" pitchFamily="34" charset="0"/>
                <a:ea typeface="Segoe UI" panose="020B0502040204020203" pitchFamily="34" charset="0"/>
                <a:cs typeface="Segoe UI" panose="020B0502040204020203" pitchFamily="34" charset="0"/>
              </a:rPr>
              <a:t>“Previously we have considered your failure to declare an oversight. However, if you don’t declare now we will consider it an active choice and you may therefore be audited and could face the procedure established by law.”</a:t>
            </a:r>
          </a:p>
        </p:txBody>
      </p:sp>
      <p:sp>
        <p:nvSpPr>
          <p:cNvPr id="16" name="Rectangle 15"/>
          <p:cNvSpPr/>
          <p:nvPr/>
        </p:nvSpPr>
        <p:spPr>
          <a:xfrm>
            <a:off x="2771805" y="3327834"/>
            <a:ext cx="6073061" cy="1631216"/>
          </a:xfrm>
          <a:prstGeom prst="rect">
            <a:avLst/>
          </a:prstGeom>
          <a:ln>
            <a:solidFill>
              <a:schemeClr val="accent2"/>
            </a:solidFill>
          </a:ln>
        </p:spPr>
        <p:txBody>
          <a:bodyPr wrap="square">
            <a:spAutoFit/>
          </a:bodyPr>
          <a:lstStyle/>
          <a:p>
            <a:r>
              <a:rPr lang="en-US" sz="2000" b="1" dirty="0">
                <a:solidFill>
                  <a:srgbClr val="0070C0"/>
                </a:solidFill>
                <a:latin typeface="Segoe UI" panose="020B0502040204020203" pitchFamily="34" charset="0"/>
                <a:ea typeface="Segoe UI" panose="020B0502040204020203" pitchFamily="34" charset="0"/>
                <a:cs typeface="Segoe UI" panose="020B0502040204020203" pitchFamily="34" charset="0"/>
              </a:rPr>
              <a:t>National Pride:</a:t>
            </a:r>
          </a:p>
          <a:p>
            <a:r>
              <a:rPr lang="en-US" sz="2000" b="1" dirty="0">
                <a:solidFill>
                  <a:prstClr val="black"/>
                </a:solidFill>
                <a:latin typeface="Segoe UI" panose="020B0502040204020203" pitchFamily="34" charset="0"/>
                <a:ea typeface="Segoe UI" panose="020B0502040204020203" pitchFamily="34" charset="0"/>
                <a:cs typeface="Segoe UI" panose="020B0502040204020203" pitchFamily="34" charset="0"/>
              </a:rPr>
              <a:t>“You are a Guatemalan citizen and Guatemala needs you.  Be a good citizen and submit the 2013 annual return of your Income Tax…Are you going to support your country?”</a:t>
            </a:r>
          </a:p>
        </p:txBody>
      </p:sp>
      <p:sp>
        <p:nvSpPr>
          <p:cNvPr id="2" name="Slide Number Placeholder 1"/>
          <p:cNvSpPr>
            <a:spLocks noGrp="1"/>
          </p:cNvSpPr>
          <p:nvPr>
            <p:ph type="sldNum" sz="quarter" idx="12"/>
          </p:nvPr>
        </p:nvSpPr>
        <p:spPr/>
        <p:txBody>
          <a:bodyPr/>
          <a:lstStyle/>
          <a:p>
            <a:fld id="{13B7EE9E-46A2-4398-948D-30404960988E}" type="slidenum">
              <a:rPr lang="en-GB" smtClean="0">
                <a:solidFill>
                  <a:prstClr val="black">
                    <a:tint val="75000"/>
                  </a:prstClr>
                </a:solidFill>
              </a:rPr>
              <a:pPr/>
              <a:t>7</a:t>
            </a:fld>
            <a:endParaRPr lang="en-GB">
              <a:solidFill>
                <a:prstClr val="black">
                  <a:tint val="75000"/>
                </a:prstClr>
              </a:solidFill>
            </a:endParaRPr>
          </a:p>
        </p:txBody>
      </p:sp>
    </p:spTree>
    <p:extLst>
      <p:ext uri="{BB962C8B-B14F-4D97-AF65-F5344CB8AC3E}">
        <p14:creationId xmlns:p14="http://schemas.microsoft.com/office/powerpoint/2010/main" val="24972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65" y="22043"/>
            <a:ext cx="8712968" cy="857250"/>
          </a:xfrm>
        </p:spPr>
        <p:txBody>
          <a:bodyPr>
            <a:normAutofit/>
          </a:bodyPr>
          <a:lstStyle/>
          <a:p>
            <a:r>
              <a:rPr lang="en-US" sz="4000" b="1" dirty="0" smtClean="0">
                <a:solidFill>
                  <a:srgbClr val="00B0F0"/>
                </a:solidFill>
                <a:latin typeface="Segoe UI" panose="020B0502040204020203" pitchFamily="34" charset="0"/>
                <a:ea typeface="Segoe UI" panose="020B0502040204020203" pitchFamily="34" charset="0"/>
                <a:cs typeface="Segoe UI" panose="020B0502040204020203" pitchFamily="34" charset="0"/>
              </a:rPr>
              <a:t>Descriptive statistics</a:t>
            </a:r>
            <a:endParaRPr lang="en-US" sz="4000" b="1" i="1" dirty="0">
              <a:solidFill>
                <a:srgbClr val="00B0F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2"/>
          </p:nvPr>
        </p:nvSpPr>
        <p:spPr/>
        <p:txBody>
          <a:bodyPr/>
          <a:lstStyle/>
          <a:p>
            <a:fld id="{13B7EE9E-46A2-4398-948D-30404960988E}" type="slidenum">
              <a:rPr lang="en-GB" smtClean="0">
                <a:solidFill>
                  <a:prstClr val="black">
                    <a:tint val="75000"/>
                  </a:prstClr>
                </a:solidFill>
              </a:rPr>
              <a:pPr/>
              <a:t>8</a:t>
            </a:fld>
            <a:endParaRPr lang="en-GB">
              <a:solidFill>
                <a:prstClr val="black">
                  <a:tint val="75000"/>
                </a:prstClr>
              </a:solidFill>
            </a:endParaRPr>
          </a:p>
        </p:txBody>
      </p:sp>
      <p:pic>
        <p:nvPicPr>
          <p:cNvPr id="4" name="Picture 3"/>
          <p:cNvPicPr>
            <a:picLocks noChangeAspect="1"/>
          </p:cNvPicPr>
          <p:nvPr/>
        </p:nvPicPr>
        <p:blipFill>
          <a:blip r:embed="rId3"/>
          <a:stretch>
            <a:fillRect/>
          </a:stretch>
        </p:blipFill>
        <p:spPr>
          <a:xfrm>
            <a:off x="158267" y="953927"/>
            <a:ext cx="8804493" cy="3738707"/>
          </a:xfrm>
          <a:prstGeom prst="rect">
            <a:avLst/>
          </a:prstGeom>
        </p:spPr>
      </p:pic>
    </p:spTree>
    <p:extLst>
      <p:ext uri="{BB962C8B-B14F-4D97-AF65-F5344CB8AC3E}">
        <p14:creationId xmlns:p14="http://schemas.microsoft.com/office/powerpoint/2010/main" val="350414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4320"/>
            <a:ext cx="8712968" cy="857250"/>
          </a:xfrm>
        </p:spPr>
        <p:txBody>
          <a:bodyPr>
            <a:normAutofit fontScale="90000"/>
          </a:bodyPr>
          <a:lstStyle/>
          <a:p>
            <a:r>
              <a:rPr lang="en-US" b="1" dirty="0" smtClean="0">
                <a:solidFill>
                  <a:srgbClr val="00B0F0"/>
                </a:solidFill>
                <a:latin typeface="Segoe UI" panose="020B0502040204020203" pitchFamily="34" charset="0"/>
                <a:ea typeface="Segoe UI" panose="020B0502040204020203" pitchFamily="34" charset="0"/>
                <a:cs typeface="Segoe UI" panose="020B0502040204020203" pitchFamily="34" charset="0"/>
              </a:rPr>
              <a:t>Percentage of taxpayers that paid their Income Tax (after 11 weeks)</a:t>
            </a:r>
            <a:endParaRPr lang="en-US" b="1" i="1" dirty="0">
              <a:solidFill>
                <a:srgbClr val="00B0F0"/>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7" name="Group 6"/>
          <p:cNvGrpSpPr/>
          <p:nvPr/>
        </p:nvGrpSpPr>
        <p:grpSpPr>
          <a:xfrm>
            <a:off x="182920" y="1627110"/>
            <a:ext cx="2660888" cy="1106658"/>
            <a:chOff x="182920" y="1627110"/>
            <a:chExt cx="2660888" cy="1106658"/>
          </a:xfrm>
        </p:grpSpPr>
        <p:sp>
          <p:nvSpPr>
            <p:cNvPr id="5" name="TextBox 4"/>
            <p:cNvSpPr txBox="1"/>
            <p:nvPr/>
          </p:nvSpPr>
          <p:spPr>
            <a:xfrm>
              <a:off x="343290" y="1627110"/>
              <a:ext cx="2500518" cy="830997"/>
            </a:xfrm>
            <a:prstGeom prst="rect">
              <a:avLst/>
            </a:prstGeom>
            <a:noFill/>
          </p:spPr>
          <p:txBody>
            <a:bodyPr wrap="square" rtlCol="0">
              <a:spAutoFit/>
            </a:bodyPr>
            <a:lstStyle/>
            <a:p>
              <a:r>
                <a:rPr lang="en-US" sz="2400" b="1" dirty="0">
                  <a:solidFill>
                    <a:srgbClr val="FF0000"/>
                  </a:solidFill>
                  <a:latin typeface="Segoe UI" panose="020B0502040204020203" pitchFamily="34" charset="0"/>
                  <a:ea typeface="Segoe UI" panose="020B0502040204020203" pitchFamily="34" charset="0"/>
                  <a:cs typeface="Segoe UI" panose="020B0502040204020203" pitchFamily="34" charset="0"/>
                </a:rPr>
                <a:t>43%</a:t>
              </a:r>
              <a:r>
                <a:rPr lang="en-US" sz="2400" b="1" dirty="0">
                  <a:solidFill>
                    <a:prstClr val="black"/>
                  </a:solidFill>
                  <a:latin typeface="Segoe UI" panose="020B0502040204020203" pitchFamily="34" charset="0"/>
                  <a:ea typeface="Segoe UI" panose="020B0502040204020203" pitchFamily="34" charset="0"/>
                  <a:cs typeface="Segoe UI" panose="020B0502040204020203" pitchFamily="34" charset="0"/>
                </a:rPr>
                <a:t> increase in payment</a:t>
              </a:r>
            </a:p>
          </p:txBody>
        </p:sp>
        <p:sp>
          <p:nvSpPr>
            <p:cNvPr id="6" name="Up Arrow 5"/>
            <p:cNvSpPr/>
            <p:nvPr/>
          </p:nvSpPr>
          <p:spPr>
            <a:xfrm>
              <a:off x="182920" y="1755656"/>
              <a:ext cx="155966" cy="97811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10" name="Straight Connector 9"/>
            <p:cNvCxnSpPr/>
            <p:nvPr/>
          </p:nvCxnSpPr>
          <p:spPr>
            <a:xfrm>
              <a:off x="423474" y="1653648"/>
              <a:ext cx="1603711" cy="0"/>
            </a:xfrm>
            <a:prstGeom prst="line">
              <a:avLst/>
            </a:prstGeom>
            <a:ln w="508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12" name="Chart 11"/>
          <p:cNvGraphicFramePr/>
          <p:nvPr>
            <p:extLst>
              <p:ext uri="{D42A27DB-BD31-4B8C-83A1-F6EECF244321}">
                <p14:modId xmlns:p14="http://schemas.microsoft.com/office/powerpoint/2010/main" val="1245036184"/>
              </p:ext>
            </p:extLst>
          </p:nvPr>
        </p:nvGraphicFramePr>
        <p:xfrm>
          <a:off x="447040" y="1059582"/>
          <a:ext cx="8216537"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13B7EE9E-46A2-4398-948D-30404960988E}" type="slidenum">
              <a:rPr lang="en-GB" smtClean="0">
                <a:solidFill>
                  <a:prstClr val="black">
                    <a:tint val="75000"/>
                  </a:prstClr>
                </a:solidFill>
              </a:rPr>
              <a:pPr/>
              <a:t>9</a:t>
            </a:fld>
            <a:endParaRPr lang="en-GB">
              <a:solidFill>
                <a:prstClr val="black">
                  <a:tint val="75000"/>
                </a:prstClr>
              </a:solidFill>
            </a:endParaRPr>
          </a:p>
        </p:txBody>
      </p:sp>
      <p:sp>
        <p:nvSpPr>
          <p:cNvPr id="13" name="Rectangle 12"/>
          <p:cNvSpPr/>
          <p:nvPr/>
        </p:nvSpPr>
        <p:spPr>
          <a:xfrm>
            <a:off x="5030" y="4804000"/>
            <a:ext cx="8388424" cy="276999"/>
          </a:xfrm>
          <a:prstGeom prst="rect">
            <a:avLst/>
          </a:prstGeom>
        </p:spPr>
        <p:txBody>
          <a:bodyPr wrap="square">
            <a:spAutoFit/>
          </a:bodyPr>
          <a:lstStyle/>
          <a:p>
            <a:r>
              <a:rPr lang="en-US" sz="1200" dirty="0">
                <a:solidFill>
                  <a:prstClr val="black"/>
                </a:solidFill>
                <a:cs typeface="Times New Roman" pitchFamily="18" charset="0"/>
              </a:rPr>
              <a:t>Note: Green bars denote point estimates significantly different from the original Tax Authority letter at 1% level of significance.</a:t>
            </a:r>
          </a:p>
        </p:txBody>
      </p:sp>
      <p:sp>
        <p:nvSpPr>
          <p:cNvPr id="4" name="Rectangle 3"/>
          <p:cNvSpPr/>
          <p:nvPr/>
        </p:nvSpPr>
        <p:spPr>
          <a:xfrm>
            <a:off x="971601" y="1164110"/>
            <a:ext cx="1213794" cy="369332"/>
          </a:xfrm>
          <a:prstGeom prst="rect">
            <a:avLst/>
          </a:prstGeom>
        </p:spPr>
        <p:txBody>
          <a:bodyPr wrap="none">
            <a:spAutoFit/>
          </a:bodyPr>
          <a:lstStyle/>
          <a:p>
            <a:r>
              <a:rPr lang="en-US" b="1" i="1" kern="800" dirty="0">
                <a:solidFill>
                  <a:prstClr val="black"/>
                </a:solidFill>
                <a:latin typeface="Segoe UI" panose="020B0502040204020203" pitchFamily="34" charset="0"/>
                <a:ea typeface="Segoe UI" panose="020B0502040204020203" pitchFamily="34" charset="0"/>
                <a:cs typeface="Segoe UI" panose="020B0502040204020203" pitchFamily="34" charset="0"/>
              </a:rPr>
              <a:t>n</a:t>
            </a:r>
            <a:r>
              <a:rPr lang="en-US" b="1" kern="800" dirty="0">
                <a:solidFill>
                  <a:prstClr val="black"/>
                </a:solidFill>
                <a:latin typeface="Segoe UI" panose="020B0502040204020203" pitchFamily="34" charset="0"/>
                <a:ea typeface="Segoe UI" panose="020B0502040204020203" pitchFamily="34" charset="0"/>
                <a:cs typeface="Segoe UI" panose="020B0502040204020203" pitchFamily="34" charset="0"/>
              </a:rPr>
              <a:t>=43,387</a:t>
            </a:r>
            <a:endParaRPr lang="en-US"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5646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fade">
                                      <p:cBhvr>
                                        <p:cTn id="12" dur="500"/>
                                        <p:tgtEl>
                                          <p:spTgt spid="12">
                                            <p:graphicEl>
                                              <a:chart seriesIdx="-3" categoryIdx="-3" bldStep="gridLegen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graphicEl>
                                              <a:chart seriesIdx="-4" categoryIdx="0" bldStep="category"/>
                                            </p:graphicEl>
                                          </p:spTgt>
                                        </p:tgtEl>
                                        <p:attrNameLst>
                                          <p:attrName>style.visibility</p:attrName>
                                        </p:attrNameLst>
                                      </p:cBhvr>
                                      <p:to>
                                        <p:strVal val="visible"/>
                                      </p:to>
                                    </p:set>
                                    <p:animEffect transition="in" filter="fade">
                                      <p:cBhvr>
                                        <p:cTn id="17" dur="500"/>
                                        <p:tgtEl>
                                          <p:spTgt spid="12">
                                            <p:graphicEl>
                                              <a:chart seriesIdx="-4" categoryIdx="0"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graphicEl>
                                              <a:chart seriesIdx="-4" categoryIdx="1" bldStep="category"/>
                                            </p:graphicEl>
                                          </p:spTgt>
                                        </p:tgtEl>
                                        <p:attrNameLst>
                                          <p:attrName>style.visibility</p:attrName>
                                        </p:attrNameLst>
                                      </p:cBhvr>
                                      <p:to>
                                        <p:strVal val="visible"/>
                                      </p:to>
                                    </p:set>
                                    <p:animEffect transition="in" filter="fade">
                                      <p:cBhvr>
                                        <p:cTn id="22" dur="500"/>
                                        <p:tgtEl>
                                          <p:spTgt spid="12">
                                            <p:graphicEl>
                                              <a:chart seriesIdx="-4" categoryIdx="1"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graphicEl>
                                              <a:chart seriesIdx="-4" categoryIdx="2" bldStep="category"/>
                                            </p:graphicEl>
                                          </p:spTgt>
                                        </p:tgtEl>
                                        <p:attrNameLst>
                                          <p:attrName>style.visibility</p:attrName>
                                        </p:attrNameLst>
                                      </p:cBhvr>
                                      <p:to>
                                        <p:strVal val="visible"/>
                                      </p:to>
                                    </p:set>
                                    <p:animEffect transition="in" filter="fade">
                                      <p:cBhvr>
                                        <p:cTn id="27" dur="500"/>
                                        <p:tgtEl>
                                          <p:spTgt spid="12">
                                            <p:graphicEl>
                                              <a:chart seriesIdx="-4" categoryIdx="2"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graphicEl>
                                              <a:chart seriesIdx="-4" categoryIdx="3" bldStep="category"/>
                                            </p:graphicEl>
                                          </p:spTgt>
                                        </p:tgtEl>
                                        <p:attrNameLst>
                                          <p:attrName>style.visibility</p:attrName>
                                        </p:attrNameLst>
                                      </p:cBhvr>
                                      <p:to>
                                        <p:strVal val="visible"/>
                                      </p:to>
                                    </p:set>
                                    <p:animEffect transition="in" filter="fade">
                                      <p:cBhvr>
                                        <p:cTn id="32" dur="500"/>
                                        <p:tgtEl>
                                          <p:spTgt spid="12">
                                            <p:graphicEl>
                                              <a:chart seriesIdx="-4" categoryIdx="3"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graphicEl>
                                              <a:chart seriesIdx="-4" categoryIdx="4" bldStep="category"/>
                                            </p:graphicEl>
                                          </p:spTgt>
                                        </p:tgtEl>
                                        <p:attrNameLst>
                                          <p:attrName>style.visibility</p:attrName>
                                        </p:attrNameLst>
                                      </p:cBhvr>
                                      <p:to>
                                        <p:strVal val="visible"/>
                                      </p:to>
                                    </p:set>
                                    <p:animEffect transition="in" filter="fade">
                                      <p:cBhvr>
                                        <p:cTn id="37" dur="500"/>
                                        <p:tgtEl>
                                          <p:spTgt spid="12">
                                            <p:graphicEl>
                                              <a:chart seriesIdx="-4" categoryIdx="4" bldStep="category"/>
                                            </p:graphicEl>
                                          </p:spTgt>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graphicEl>
                                              <a:chart seriesIdx="-4" categoryIdx="5" bldStep="category"/>
                                            </p:graphicEl>
                                          </p:spTgt>
                                        </p:tgtEl>
                                        <p:attrNameLst>
                                          <p:attrName>style.visibility</p:attrName>
                                        </p:attrNameLst>
                                      </p:cBhvr>
                                      <p:to>
                                        <p:strVal val="visible"/>
                                      </p:to>
                                    </p:set>
                                    <p:animEffect transition="in" filter="fade">
                                      <p:cBhvr>
                                        <p:cTn id="44" dur="500"/>
                                        <p:tgtEl>
                                          <p:spTgt spid="12">
                                            <p:graphicEl>
                                              <a:chart seriesIdx="-4" categoryIdx="5" bldStep="category"/>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category"/>
        </p:bldSub>
      </p:bldGraphic>
      <p:bldP spid="13" grpId="0"/>
      <p:bldP spid="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IT">
    <a:dk1>
      <a:sysClr val="windowText" lastClr="000000"/>
    </a:dk1>
    <a:lt1>
      <a:sysClr val="window" lastClr="FFFFFF"/>
    </a:lt1>
    <a:dk2>
      <a:srgbClr val="1D1D1C"/>
    </a:dk2>
    <a:lt2>
      <a:srgbClr val="EFEEED"/>
    </a:lt2>
    <a:accent1>
      <a:srgbClr val="00AEEF"/>
    </a:accent1>
    <a:accent2>
      <a:srgbClr val="FF8C00"/>
    </a:accent2>
    <a:accent3>
      <a:srgbClr val="777877"/>
    </a:accent3>
    <a:accent4>
      <a:srgbClr val="999A98"/>
    </a:accent4>
    <a:accent5>
      <a:srgbClr val="B2B3B2"/>
    </a:accent5>
    <a:accent6>
      <a:srgbClr val="CECFCD"/>
    </a:accent6>
    <a:hlink>
      <a:srgbClr val="00AEEF"/>
    </a:hlink>
    <a:folHlink>
      <a:srgbClr val="FF8C00"/>
    </a:folHlink>
  </a:clrScheme>
  <a:fontScheme name="BIT">
    <a:majorFont>
      <a:latin typeface="Apercu"/>
      <a:ea typeface=""/>
      <a:cs typeface=""/>
    </a:majorFont>
    <a:minorFont>
      <a:latin typeface="Aperc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TotalTime>
  <Words>424</Words>
  <Application>Microsoft Office PowerPoint</Application>
  <PresentationFormat>On-screen Show (16:9)</PresentationFormat>
  <Paragraphs>100</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1_Office Theme</vt:lpstr>
      <vt:lpstr>Joining or Resisting the Status Quo: Social Norms and Deliberate Choice to Encourage Tax Compliance </vt:lpstr>
      <vt:lpstr>PowerPoint Presentation</vt:lpstr>
      <vt:lpstr>PowerPoint Presentation</vt:lpstr>
      <vt:lpstr>The Guatemalan State</vt:lpstr>
      <vt:lpstr>How might we increase tax compliance at a low cost, and without new legislation? </vt:lpstr>
      <vt:lpstr>PowerPoint Presentation</vt:lpstr>
      <vt:lpstr>PowerPoint Presentation</vt:lpstr>
      <vt:lpstr>Descriptive statistics</vt:lpstr>
      <vt:lpstr>Percentage of taxpayers that paid their Income Tax (after 11 weeks)</vt:lpstr>
      <vt:lpstr>Percentage of taxpayers that paid depending on whether they received a letter</vt:lpstr>
      <vt:lpstr>Percentage of taxpayers that paid: Firms vs. Individuals (LATE)</vt:lpstr>
      <vt:lpstr>Amount of tax received by letter sent (after 12 months) Intention to Treat</vt:lpstr>
      <vt:lpstr>Long-Term Impact</vt:lpstr>
      <vt:lpstr>CAPTCHA Experiment</vt:lpstr>
      <vt:lpstr>PowerPoint Presentation</vt:lpstr>
      <vt:lpstr>PowerPoint Presentation</vt:lpstr>
      <vt:lpstr>Takeaways</vt:lpstr>
      <vt:lpstr>Thank You</vt:lpstr>
    </vt:vector>
  </TitlesOfParts>
  <Company>Internal Revenue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Joining or Resisting the Status Quo: Social Norms and Deliberate Choice to Encourage Tax Compliance </dc:title>
  <dc:creator>Department of Treasury</dc:creator>
  <cp:lastModifiedBy>Department of Treasury</cp:lastModifiedBy>
  <cp:revision>2</cp:revision>
  <dcterms:created xsi:type="dcterms:W3CDTF">2015-06-15T18:27:15Z</dcterms:created>
  <dcterms:modified xsi:type="dcterms:W3CDTF">2015-06-16T20:34:53Z</dcterms:modified>
</cp:coreProperties>
</file>